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35"/>
  </p:notesMasterIdLst>
  <p:sldIdLst>
    <p:sldId id="256" r:id="rId2"/>
    <p:sldId id="275" r:id="rId3"/>
    <p:sldId id="261" r:id="rId4"/>
    <p:sldId id="258" r:id="rId5"/>
    <p:sldId id="288" r:id="rId6"/>
    <p:sldId id="257" r:id="rId7"/>
    <p:sldId id="260" r:id="rId8"/>
    <p:sldId id="282" r:id="rId9"/>
    <p:sldId id="283" r:id="rId10"/>
    <p:sldId id="284" r:id="rId11"/>
    <p:sldId id="287" r:id="rId12"/>
    <p:sldId id="262" r:id="rId13"/>
    <p:sldId id="265" r:id="rId14"/>
    <p:sldId id="277" r:id="rId15"/>
    <p:sldId id="266" r:id="rId16"/>
    <p:sldId id="278" r:id="rId17"/>
    <p:sldId id="279" r:id="rId18"/>
    <p:sldId id="281" r:id="rId19"/>
    <p:sldId id="293" r:id="rId20"/>
    <p:sldId id="294" r:id="rId21"/>
    <p:sldId id="295" r:id="rId22"/>
    <p:sldId id="290" r:id="rId23"/>
    <p:sldId id="291" r:id="rId24"/>
    <p:sldId id="292" r:id="rId25"/>
    <p:sldId id="296" r:id="rId26"/>
    <p:sldId id="297" r:id="rId27"/>
    <p:sldId id="289" r:id="rId28"/>
    <p:sldId id="302" r:id="rId29"/>
    <p:sldId id="298" r:id="rId30"/>
    <p:sldId id="299" r:id="rId31"/>
    <p:sldId id="274" r:id="rId32"/>
    <p:sldId id="286" r:id="rId33"/>
    <p:sldId id="30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47"/>
    <p:restoredTop sz="94694"/>
  </p:normalViewPr>
  <p:slideViewPr>
    <p:cSldViewPr snapToGrid="0" snapToObjects="1">
      <p:cViewPr>
        <p:scale>
          <a:sx n="124" d="100"/>
          <a:sy n="124" d="100"/>
        </p:scale>
        <p:origin x="93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svg"/><Relationship Id="rId1" Type="http://schemas.openxmlformats.org/officeDocument/2006/relationships/image" Target="../media/image10.png"/><Relationship Id="rId6" Type="http://schemas.openxmlformats.org/officeDocument/2006/relationships/image" Target="../media/image9.svg"/><Relationship Id="rId5" Type="http://schemas.openxmlformats.org/officeDocument/2006/relationships/image" Target="../media/image12.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D45D97-BCAF-6F4C-9AB8-390130789644}"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88437466-691C-9643-BE4F-4B92C2B02A0B}">
      <dgm:prSet phldrT="[Text]"/>
      <dgm:spPr/>
      <dgm:t>
        <a:bodyPr/>
        <a:lstStyle/>
        <a:p>
          <a:r>
            <a:rPr lang="en-US" dirty="0"/>
            <a:t>Cleaning Data</a:t>
          </a:r>
        </a:p>
      </dgm:t>
    </dgm:pt>
    <dgm:pt modelId="{1A21425B-F003-0049-B519-99C22EA9B0DA}" type="parTrans" cxnId="{22F4B6FC-D549-FB4C-A804-916537E23562}">
      <dgm:prSet/>
      <dgm:spPr/>
      <dgm:t>
        <a:bodyPr/>
        <a:lstStyle/>
        <a:p>
          <a:endParaRPr lang="en-US"/>
        </a:p>
      </dgm:t>
    </dgm:pt>
    <dgm:pt modelId="{7A171A97-805E-E44D-86C7-BD2069B69B67}" type="sibTrans" cxnId="{22F4B6FC-D549-FB4C-A804-916537E23562}">
      <dgm:prSet/>
      <dgm:spPr/>
      <dgm:t>
        <a:bodyPr/>
        <a:lstStyle/>
        <a:p>
          <a:endParaRPr lang="en-US"/>
        </a:p>
      </dgm:t>
    </dgm:pt>
    <dgm:pt modelId="{383B0F0C-6B56-C740-8848-168E4B393C54}">
      <dgm:prSet phldrT="[Text]"/>
      <dgm:spPr/>
      <dgm:t>
        <a:bodyPr/>
        <a:lstStyle/>
        <a:p>
          <a:r>
            <a:rPr lang="en-US" dirty="0"/>
            <a:t>Generate Regression Model(s)</a:t>
          </a:r>
        </a:p>
      </dgm:t>
    </dgm:pt>
    <dgm:pt modelId="{4CD50959-452B-8D45-A707-CB8DDE1C7115}" type="parTrans" cxnId="{FB24D89C-DC92-2046-AFCB-1A21E7B18547}">
      <dgm:prSet/>
      <dgm:spPr/>
      <dgm:t>
        <a:bodyPr/>
        <a:lstStyle/>
        <a:p>
          <a:endParaRPr lang="en-US"/>
        </a:p>
      </dgm:t>
    </dgm:pt>
    <dgm:pt modelId="{BC2CE4B3-D2A6-CD4B-82F3-5CD458551CB4}" type="sibTrans" cxnId="{FB24D89C-DC92-2046-AFCB-1A21E7B18547}">
      <dgm:prSet/>
      <dgm:spPr/>
      <dgm:t>
        <a:bodyPr/>
        <a:lstStyle/>
        <a:p>
          <a:endParaRPr lang="en-US"/>
        </a:p>
      </dgm:t>
    </dgm:pt>
    <dgm:pt modelId="{23C3F968-95F2-D64C-98DF-53C5FE981C85}">
      <dgm:prSet phldrT="[Text]"/>
      <dgm:spPr/>
      <dgm:t>
        <a:bodyPr/>
        <a:lstStyle/>
        <a:p>
          <a:r>
            <a:rPr lang="en-US" dirty="0"/>
            <a:t>Evaluate Model Predictions</a:t>
          </a:r>
        </a:p>
      </dgm:t>
    </dgm:pt>
    <dgm:pt modelId="{2063405B-1162-1A45-8C2C-26D077897238}" type="parTrans" cxnId="{AF6E0D10-E12D-2E4F-8E7C-F702E5FC17B4}">
      <dgm:prSet/>
      <dgm:spPr/>
      <dgm:t>
        <a:bodyPr/>
        <a:lstStyle/>
        <a:p>
          <a:endParaRPr lang="en-US"/>
        </a:p>
      </dgm:t>
    </dgm:pt>
    <dgm:pt modelId="{110474C5-B795-8D46-8F8E-CDCD8BAF7D32}" type="sibTrans" cxnId="{AF6E0D10-E12D-2E4F-8E7C-F702E5FC17B4}">
      <dgm:prSet/>
      <dgm:spPr/>
      <dgm:t>
        <a:bodyPr/>
        <a:lstStyle/>
        <a:p>
          <a:endParaRPr lang="en-US"/>
        </a:p>
      </dgm:t>
    </dgm:pt>
    <dgm:pt modelId="{E915069E-8D1D-0142-BE6F-7F04482A6178}">
      <dgm:prSet phldrT="[Text]"/>
      <dgm:spPr/>
      <dgm:t>
        <a:bodyPr/>
        <a:lstStyle/>
        <a:p>
          <a:r>
            <a:rPr lang="en-US" dirty="0"/>
            <a:t>Think about how to get even better/the best predictions</a:t>
          </a:r>
        </a:p>
      </dgm:t>
    </dgm:pt>
    <dgm:pt modelId="{997661BA-324B-1B4C-9397-0E6B87EA9427}" type="parTrans" cxnId="{78EFEA1D-F34F-404E-941E-E68C32FF18DC}">
      <dgm:prSet/>
      <dgm:spPr/>
      <dgm:t>
        <a:bodyPr/>
        <a:lstStyle/>
        <a:p>
          <a:endParaRPr lang="en-US"/>
        </a:p>
      </dgm:t>
    </dgm:pt>
    <dgm:pt modelId="{E1F6206B-C3F7-D041-8848-9F375C6D0BB8}" type="sibTrans" cxnId="{78EFEA1D-F34F-404E-941E-E68C32FF18DC}">
      <dgm:prSet/>
      <dgm:spPr/>
      <dgm:t>
        <a:bodyPr/>
        <a:lstStyle/>
        <a:p>
          <a:endParaRPr lang="en-US"/>
        </a:p>
      </dgm:t>
    </dgm:pt>
    <dgm:pt modelId="{C27A6C71-0A28-6E42-85E9-8969208C871B}">
      <dgm:prSet phldrT="[Text]"/>
      <dgm:spPr/>
      <dgm:t>
        <a:bodyPr/>
        <a:lstStyle/>
        <a:p>
          <a:r>
            <a:rPr lang="en-US" dirty="0"/>
            <a:t>EDA</a:t>
          </a:r>
        </a:p>
      </dgm:t>
    </dgm:pt>
    <dgm:pt modelId="{BC99E3A4-4029-7149-9AF7-0D67CFEBB468}" type="parTrans" cxnId="{A561F961-299D-894F-AC7E-966D657F464C}">
      <dgm:prSet/>
      <dgm:spPr/>
      <dgm:t>
        <a:bodyPr/>
        <a:lstStyle/>
        <a:p>
          <a:endParaRPr lang="en-US"/>
        </a:p>
      </dgm:t>
    </dgm:pt>
    <dgm:pt modelId="{60F5E485-AE4C-374D-91E6-39391319A49B}" type="sibTrans" cxnId="{A561F961-299D-894F-AC7E-966D657F464C}">
      <dgm:prSet/>
      <dgm:spPr/>
      <dgm:t>
        <a:bodyPr/>
        <a:lstStyle/>
        <a:p>
          <a:endParaRPr lang="en-US"/>
        </a:p>
      </dgm:t>
    </dgm:pt>
    <dgm:pt modelId="{51781A2C-02C1-3746-9130-FD2DD11C91F6}" type="pres">
      <dgm:prSet presAssocID="{2ED45D97-BCAF-6F4C-9AB8-390130789644}" presName="cycle" presStyleCnt="0">
        <dgm:presLayoutVars>
          <dgm:dir/>
          <dgm:resizeHandles val="exact"/>
        </dgm:presLayoutVars>
      </dgm:prSet>
      <dgm:spPr/>
    </dgm:pt>
    <dgm:pt modelId="{0EAEAA28-68EC-2C43-9F20-AEA30DB8C046}" type="pres">
      <dgm:prSet presAssocID="{88437466-691C-9643-BE4F-4B92C2B02A0B}" presName="dummy" presStyleCnt="0"/>
      <dgm:spPr/>
    </dgm:pt>
    <dgm:pt modelId="{CAB36ED2-ACC5-CA40-8A04-15EFA6E75FA2}" type="pres">
      <dgm:prSet presAssocID="{88437466-691C-9643-BE4F-4B92C2B02A0B}" presName="node" presStyleLbl="revTx" presStyleIdx="0" presStyleCnt="5">
        <dgm:presLayoutVars>
          <dgm:bulletEnabled val="1"/>
        </dgm:presLayoutVars>
      </dgm:prSet>
      <dgm:spPr/>
    </dgm:pt>
    <dgm:pt modelId="{02503952-CEDC-CD4B-9232-A535D9A0FD3A}" type="pres">
      <dgm:prSet presAssocID="{7A171A97-805E-E44D-86C7-BD2069B69B67}" presName="sibTrans" presStyleLbl="node1" presStyleIdx="0" presStyleCnt="5"/>
      <dgm:spPr/>
    </dgm:pt>
    <dgm:pt modelId="{E928E8DB-8C46-A044-8793-B78FBDAA3D30}" type="pres">
      <dgm:prSet presAssocID="{383B0F0C-6B56-C740-8848-168E4B393C54}" presName="dummy" presStyleCnt="0"/>
      <dgm:spPr/>
    </dgm:pt>
    <dgm:pt modelId="{A2CFF73C-1FF4-2B49-89C0-A6D956020CA4}" type="pres">
      <dgm:prSet presAssocID="{383B0F0C-6B56-C740-8848-168E4B393C54}" presName="node" presStyleLbl="revTx" presStyleIdx="1" presStyleCnt="5">
        <dgm:presLayoutVars>
          <dgm:bulletEnabled val="1"/>
        </dgm:presLayoutVars>
      </dgm:prSet>
      <dgm:spPr/>
    </dgm:pt>
    <dgm:pt modelId="{1AC06C5C-5CFA-5B4B-9E04-DAFD026125F5}" type="pres">
      <dgm:prSet presAssocID="{BC2CE4B3-D2A6-CD4B-82F3-5CD458551CB4}" presName="sibTrans" presStyleLbl="node1" presStyleIdx="1" presStyleCnt="5"/>
      <dgm:spPr/>
    </dgm:pt>
    <dgm:pt modelId="{7B02DFB6-F755-074D-AE2D-E91B84C73391}" type="pres">
      <dgm:prSet presAssocID="{23C3F968-95F2-D64C-98DF-53C5FE981C85}" presName="dummy" presStyleCnt="0"/>
      <dgm:spPr/>
    </dgm:pt>
    <dgm:pt modelId="{471303C4-711E-DD41-9374-FCB7F8BB1CD7}" type="pres">
      <dgm:prSet presAssocID="{23C3F968-95F2-D64C-98DF-53C5FE981C85}" presName="node" presStyleLbl="revTx" presStyleIdx="2" presStyleCnt="5">
        <dgm:presLayoutVars>
          <dgm:bulletEnabled val="1"/>
        </dgm:presLayoutVars>
      </dgm:prSet>
      <dgm:spPr/>
    </dgm:pt>
    <dgm:pt modelId="{5201856A-A8D3-5E4D-824D-AD50FC9B7DDA}" type="pres">
      <dgm:prSet presAssocID="{110474C5-B795-8D46-8F8E-CDCD8BAF7D32}" presName="sibTrans" presStyleLbl="node1" presStyleIdx="2" presStyleCnt="5"/>
      <dgm:spPr/>
    </dgm:pt>
    <dgm:pt modelId="{B255FA1D-0AFD-3D45-BBB3-CB7867690566}" type="pres">
      <dgm:prSet presAssocID="{E915069E-8D1D-0142-BE6F-7F04482A6178}" presName="dummy" presStyleCnt="0"/>
      <dgm:spPr/>
    </dgm:pt>
    <dgm:pt modelId="{D011FDDF-62AB-3E44-B0D1-D0D9C40497BC}" type="pres">
      <dgm:prSet presAssocID="{E915069E-8D1D-0142-BE6F-7F04482A6178}" presName="node" presStyleLbl="revTx" presStyleIdx="3" presStyleCnt="5" custScaleX="129290">
        <dgm:presLayoutVars>
          <dgm:bulletEnabled val="1"/>
        </dgm:presLayoutVars>
      </dgm:prSet>
      <dgm:spPr/>
    </dgm:pt>
    <dgm:pt modelId="{8511677B-86A2-BA4B-831E-99CB8B837519}" type="pres">
      <dgm:prSet presAssocID="{E1F6206B-C3F7-D041-8848-9F375C6D0BB8}" presName="sibTrans" presStyleLbl="node1" presStyleIdx="3" presStyleCnt="5" custLinFactNeighborX="4381" custLinFactNeighborY="1714"/>
      <dgm:spPr/>
    </dgm:pt>
    <dgm:pt modelId="{9D4C3E8B-4FCB-004D-92E1-449D63A2ECDF}" type="pres">
      <dgm:prSet presAssocID="{C27A6C71-0A28-6E42-85E9-8969208C871B}" presName="dummy" presStyleCnt="0"/>
      <dgm:spPr/>
    </dgm:pt>
    <dgm:pt modelId="{DEDC0561-9616-0246-A8B4-B8C696A3B5B6}" type="pres">
      <dgm:prSet presAssocID="{C27A6C71-0A28-6E42-85E9-8969208C871B}" presName="node" presStyleLbl="revTx" presStyleIdx="4" presStyleCnt="5">
        <dgm:presLayoutVars>
          <dgm:bulletEnabled val="1"/>
        </dgm:presLayoutVars>
      </dgm:prSet>
      <dgm:spPr/>
    </dgm:pt>
    <dgm:pt modelId="{4303A82F-DF02-F14C-9639-18D2B5664D79}" type="pres">
      <dgm:prSet presAssocID="{60F5E485-AE4C-374D-91E6-39391319A49B}" presName="sibTrans" presStyleLbl="node1" presStyleIdx="4" presStyleCnt="5" custLinFactNeighborX="300" custLinFactNeighborY="2456"/>
      <dgm:spPr/>
    </dgm:pt>
  </dgm:ptLst>
  <dgm:cxnLst>
    <dgm:cxn modelId="{BB87EA06-4F34-5B4F-A54E-8CF644E88485}" type="presOf" srcId="{E915069E-8D1D-0142-BE6F-7F04482A6178}" destId="{D011FDDF-62AB-3E44-B0D1-D0D9C40497BC}" srcOrd="0" destOrd="0" presId="urn:microsoft.com/office/officeart/2005/8/layout/cycle1"/>
    <dgm:cxn modelId="{07C7370A-3480-9D40-8867-C992DB2E14E9}" type="presOf" srcId="{E1F6206B-C3F7-D041-8848-9F375C6D0BB8}" destId="{8511677B-86A2-BA4B-831E-99CB8B837519}" srcOrd="0" destOrd="0" presId="urn:microsoft.com/office/officeart/2005/8/layout/cycle1"/>
    <dgm:cxn modelId="{E87E5A0C-3FDC-5046-BAF0-BADA042D06BE}" type="presOf" srcId="{383B0F0C-6B56-C740-8848-168E4B393C54}" destId="{A2CFF73C-1FF4-2B49-89C0-A6D956020CA4}" srcOrd="0" destOrd="0" presId="urn:microsoft.com/office/officeart/2005/8/layout/cycle1"/>
    <dgm:cxn modelId="{AF6E0D10-E12D-2E4F-8E7C-F702E5FC17B4}" srcId="{2ED45D97-BCAF-6F4C-9AB8-390130789644}" destId="{23C3F968-95F2-D64C-98DF-53C5FE981C85}" srcOrd="2" destOrd="0" parTransId="{2063405B-1162-1A45-8C2C-26D077897238}" sibTransId="{110474C5-B795-8D46-8F8E-CDCD8BAF7D32}"/>
    <dgm:cxn modelId="{E6A7E717-384A-1348-9951-4EDADDE755D5}" type="presOf" srcId="{88437466-691C-9643-BE4F-4B92C2B02A0B}" destId="{CAB36ED2-ACC5-CA40-8A04-15EFA6E75FA2}" srcOrd="0" destOrd="0" presId="urn:microsoft.com/office/officeart/2005/8/layout/cycle1"/>
    <dgm:cxn modelId="{78EFEA1D-F34F-404E-941E-E68C32FF18DC}" srcId="{2ED45D97-BCAF-6F4C-9AB8-390130789644}" destId="{E915069E-8D1D-0142-BE6F-7F04482A6178}" srcOrd="3" destOrd="0" parTransId="{997661BA-324B-1B4C-9397-0E6B87EA9427}" sibTransId="{E1F6206B-C3F7-D041-8848-9F375C6D0BB8}"/>
    <dgm:cxn modelId="{B170194C-F698-C543-9A88-A07AE45C06DF}" type="presOf" srcId="{C27A6C71-0A28-6E42-85E9-8969208C871B}" destId="{DEDC0561-9616-0246-A8B4-B8C696A3B5B6}" srcOrd="0" destOrd="0" presId="urn:microsoft.com/office/officeart/2005/8/layout/cycle1"/>
    <dgm:cxn modelId="{7BA33D5A-B9A3-E74E-B390-A0949E5B61D5}" type="presOf" srcId="{60F5E485-AE4C-374D-91E6-39391319A49B}" destId="{4303A82F-DF02-F14C-9639-18D2B5664D79}" srcOrd="0" destOrd="0" presId="urn:microsoft.com/office/officeart/2005/8/layout/cycle1"/>
    <dgm:cxn modelId="{A561F961-299D-894F-AC7E-966D657F464C}" srcId="{2ED45D97-BCAF-6F4C-9AB8-390130789644}" destId="{C27A6C71-0A28-6E42-85E9-8969208C871B}" srcOrd="4" destOrd="0" parTransId="{BC99E3A4-4029-7149-9AF7-0D67CFEBB468}" sibTransId="{60F5E485-AE4C-374D-91E6-39391319A49B}"/>
    <dgm:cxn modelId="{32A46B72-A80C-DC44-9C1A-EB4B791B6E26}" type="presOf" srcId="{110474C5-B795-8D46-8F8E-CDCD8BAF7D32}" destId="{5201856A-A8D3-5E4D-824D-AD50FC9B7DDA}" srcOrd="0" destOrd="0" presId="urn:microsoft.com/office/officeart/2005/8/layout/cycle1"/>
    <dgm:cxn modelId="{B7B6187B-5CF8-E546-A7CA-A8F2BCAB9415}" type="presOf" srcId="{7A171A97-805E-E44D-86C7-BD2069B69B67}" destId="{02503952-CEDC-CD4B-9232-A535D9A0FD3A}" srcOrd="0" destOrd="0" presId="urn:microsoft.com/office/officeart/2005/8/layout/cycle1"/>
    <dgm:cxn modelId="{30C73E8C-19D7-E14B-877C-7690FE378044}" type="presOf" srcId="{BC2CE4B3-D2A6-CD4B-82F3-5CD458551CB4}" destId="{1AC06C5C-5CFA-5B4B-9E04-DAFD026125F5}" srcOrd="0" destOrd="0" presId="urn:microsoft.com/office/officeart/2005/8/layout/cycle1"/>
    <dgm:cxn modelId="{A6F82996-DD99-D740-B3BB-7BFF46119DBE}" type="presOf" srcId="{2ED45D97-BCAF-6F4C-9AB8-390130789644}" destId="{51781A2C-02C1-3746-9130-FD2DD11C91F6}" srcOrd="0" destOrd="0" presId="urn:microsoft.com/office/officeart/2005/8/layout/cycle1"/>
    <dgm:cxn modelId="{FB24D89C-DC92-2046-AFCB-1A21E7B18547}" srcId="{2ED45D97-BCAF-6F4C-9AB8-390130789644}" destId="{383B0F0C-6B56-C740-8848-168E4B393C54}" srcOrd="1" destOrd="0" parTransId="{4CD50959-452B-8D45-A707-CB8DDE1C7115}" sibTransId="{BC2CE4B3-D2A6-CD4B-82F3-5CD458551CB4}"/>
    <dgm:cxn modelId="{5CC94FB8-282D-844B-8E4B-EC6052573088}" type="presOf" srcId="{23C3F968-95F2-D64C-98DF-53C5FE981C85}" destId="{471303C4-711E-DD41-9374-FCB7F8BB1CD7}" srcOrd="0" destOrd="0" presId="urn:microsoft.com/office/officeart/2005/8/layout/cycle1"/>
    <dgm:cxn modelId="{22F4B6FC-D549-FB4C-A804-916537E23562}" srcId="{2ED45D97-BCAF-6F4C-9AB8-390130789644}" destId="{88437466-691C-9643-BE4F-4B92C2B02A0B}" srcOrd="0" destOrd="0" parTransId="{1A21425B-F003-0049-B519-99C22EA9B0DA}" sibTransId="{7A171A97-805E-E44D-86C7-BD2069B69B67}"/>
    <dgm:cxn modelId="{61F13BAD-667B-4F4F-A4A3-4B928CC72ABA}" type="presParOf" srcId="{51781A2C-02C1-3746-9130-FD2DD11C91F6}" destId="{0EAEAA28-68EC-2C43-9F20-AEA30DB8C046}" srcOrd="0" destOrd="0" presId="urn:microsoft.com/office/officeart/2005/8/layout/cycle1"/>
    <dgm:cxn modelId="{7C8738E9-5FA1-3C48-813F-E2410F55699D}" type="presParOf" srcId="{51781A2C-02C1-3746-9130-FD2DD11C91F6}" destId="{CAB36ED2-ACC5-CA40-8A04-15EFA6E75FA2}" srcOrd="1" destOrd="0" presId="urn:microsoft.com/office/officeart/2005/8/layout/cycle1"/>
    <dgm:cxn modelId="{EAF7982F-B832-7544-94F7-9532AF0F1BEC}" type="presParOf" srcId="{51781A2C-02C1-3746-9130-FD2DD11C91F6}" destId="{02503952-CEDC-CD4B-9232-A535D9A0FD3A}" srcOrd="2" destOrd="0" presId="urn:microsoft.com/office/officeart/2005/8/layout/cycle1"/>
    <dgm:cxn modelId="{6717DA01-88B4-3F44-94D7-09DB6D67B66B}" type="presParOf" srcId="{51781A2C-02C1-3746-9130-FD2DD11C91F6}" destId="{E928E8DB-8C46-A044-8793-B78FBDAA3D30}" srcOrd="3" destOrd="0" presId="urn:microsoft.com/office/officeart/2005/8/layout/cycle1"/>
    <dgm:cxn modelId="{98843F4A-862A-BB4B-920E-FBB17EB3E507}" type="presParOf" srcId="{51781A2C-02C1-3746-9130-FD2DD11C91F6}" destId="{A2CFF73C-1FF4-2B49-89C0-A6D956020CA4}" srcOrd="4" destOrd="0" presId="urn:microsoft.com/office/officeart/2005/8/layout/cycle1"/>
    <dgm:cxn modelId="{9AB030AC-F64D-2C4E-86C8-F7E9AD9BC092}" type="presParOf" srcId="{51781A2C-02C1-3746-9130-FD2DD11C91F6}" destId="{1AC06C5C-5CFA-5B4B-9E04-DAFD026125F5}" srcOrd="5" destOrd="0" presId="urn:microsoft.com/office/officeart/2005/8/layout/cycle1"/>
    <dgm:cxn modelId="{7F1B95CA-518C-094D-A7F2-4FBE74F29B64}" type="presParOf" srcId="{51781A2C-02C1-3746-9130-FD2DD11C91F6}" destId="{7B02DFB6-F755-074D-AE2D-E91B84C73391}" srcOrd="6" destOrd="0" presId="urn:microsoft.com/office/officeart/2005/8/layout/cycle1"/>
    <dgm:cxn modelId="{AD923675-4B05-2B49-A3BD-439CC6AFA6E3}" type="presParOf" srcId="{51781A2C-02C1-3746-9130-FD2DD11C91F6}" destId="{471303C4-711E-DD41-9374-FCB7F8BB1CD7}" srcOrd="7" destOrd="0" presId="urn:microsoft.com/office/officeart/2005/8/layout/cycle1"/>
    <dgm:cxn modelId="{35BBD5E1-E2B4-6346-9660-B1BC02ABF96E}" type="presParOf" srcId="{51781A2C-02C1-3746-9130-FD2DD11C91F6}" destId="{5201856A-A8D3-5E4D-824D-AD50FC9B7DDA}" srcOrd="8" destOrd="0" presId="urn:microsoft.com/office/officeart/2005/8/layout/cycle1"/>
    <dgm:cxn modelId="{F514CEE5-92AE-0A46-A96B-486B775DD903}" type="presParOf" srcId="{51781A2C-02C1-3746-9130-FD2DD11C91F6}" destId="{B255FA1D-0AFD-3D45-BBB3-CB7867690566}" srcOrd="9" destOrd="0" presId="urn:microsoft.com/office/officeart/2005/8/layout/cycle1"/>
    <dgm:cxn modelId="{7BF4CE53-2E17-1D4F-956F-E103D26E1DB8}" type="presParOf" srcId="{51781A2C-02C1-3746-9130-FD2DD11C91F6}" destId="{D011FDDF-62AB-3E44-B0D1-D0D9C40497BC}" srcOrd="10" destOrd="0" presId="urn:microsoft.com/office/officeart/2005/8/layout/cycle1"/>
    <dgm:cxn modelId="{4DBF47C9-8C5F-6740-878F-DE2F71931994}" type="presParOf" srcId="{51781A2C-02C1-3746-9130-FD2DD11C91F6}" destId="{8511677B-86A2-BA4B-831E-99CB8B837519}" srcOrd="11" destOrd="0" presId="urn:microsoft.com/office/officeart/2005/8/layout/cycle1"/>
    <dgm:cxn modelId="{E6A04373-2669-AD48-8C40-6D68735D5206}" type="presParOf" srcId="{51781A2C-02C1-3746-9130-FD2DD11C91F6}" destId="{9D4C3E8B-4FCB-004D-92E1-449D63A2ECDF}" srcOrd="12" destOrd="0" presId="urn:microsoft.com/office/officeart/2005/8/layout/cycle1"/>
    <dgm:cxn modelId="{FD501917-AF62-814E-8438-DA91EF4C5A9A}" type="presParOf" srcId="{51781A2C-02C1-3746-9130-FD2DD11C91F6}" destId="{DEDC0561-9616-0246-A8B4-B8C696A3B5B6}" srcOrd="13" destOrd="0" presId="urn:microsoft.com/office/officeart/2005/8/layout/cycle1"/>
    <dgm:cxn modelId="{9A7C5C4F-BC8A-374E-8DA7-2F1D925EB733}" type="presParOf" srcId="{51781A2C-02C1-3746-9130-FD2DD11C91F6}" destId="{4303A82F-DF02-F14C-9639-18D2B5664D79}"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C1E4F9-1A6A-4BA1-85BD-EDFBC2E2F7D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256B6AC-72E0-4680-AEE6-79FB727D3FCF}">
      <dgm:prSet/>
      <dgm:spPr/>
      <dgm:t>
        <a:bodyPr/>
        <a:lstStyle/>
        <a:p>
          <a:pPr>
            <a:lnSpc>
              <a:spcPct val="100000"/>
            </a:lnSpc>
            <a:defRPr cap="all"/>
          </a:pPr>
          <a:r>
            <a:rPr lang="en-US"/>
            <a:t>Read the data dictionary</a:t>
          </a:r>
        </a:p>
      </dgm:t>
    </dgm:pt>
    <dgm:pt modelId="{44F8CED0-B63C-4F20-90E9-24CCD7F05D7C}" type="parTrans" cxnId="{B7BD88C1-D879-4400-AC2D-C07699718135}">
      <dgm:prSet/>
      <dgm:spPr/>
      <dgm:t>
        <a:bodyPr/>
        <a:lstStyle/>
        <a:p>
          <a:endParaRPr lang="en-US"/>
        </a:p>
      </dgm:t>
    </dgm:pt>
    <dgm:pt modelId="{28E05D24-8472-4C76-9DB8-823BA99C61EB}" type="sibTrans" cxnId="{B7BD88C1-D879-4400-AC2D-C07699718135}">
      <dgm:prSet/>
      <dgm:spPr/>
      <dgm:t>
        <a:bodyPr/>
        <a:lstStyle/>
        <a:p>
          <a:endParaRPr lang="en-US"/>
        </a:p>
      </dgm:t>
    </dgm:pt>
    <dgm:pt modelId="{07F65224-3788-4E67-893F-0397CF175C95}">
      <dgm:prSet/>
      <dgm:spPr/>
      <dgm:t>
        <a:bodyPr/>
        <a:lstStyle/>
        <a:p>
          <a:pPr>
            <a:lnSpc>
              <a:spcPct val="100000"/>
            </a:lnSpc>
            <a:defRPr cap="all"/>
          </a:pPr>
          <a:r>
            <a:rPr lang="en-US"/>
            <a:t>Determine whether there are missing values</a:t>
          </a:r>
        </a:p>
      </dgm:t>
    </dgm:pt>
    <dgm:pt modelId="{30A38DBF-0C53-4198-BC64-F3469DC18458}" type="parTrans" cxnId="{BF496989-F0B5-48D3-AB57-78CBB3D1C7AD}">
      <dgm:prSet/>
      <dgm:spPr/>
      <dgm:t>
        <a:bodyPr/>
        <a:lstStyle/>
        <a:p>
          <a:endParaRPr lang="en-US"/>
        </a:p>
      </dgm:t>
    </dgm:pt>
    <dgm:pt modelId="{9FE62C62-4B16-4708-8634-95AEBC10C45B}" type="sibTrans" cxnId="{BF496989-F0B5-48D3-AB57-78CBB3D1C7AD}">
      <dgm:prSet/>
      <dgm:spPr/>
      <dgm:t>
        <a:bodyPr/>
        <a:lstStyle/>
        <a:p>
          <a:endParaRPr lang="en-US"/>
        </a:p>
      </dgm:t>
    </dgm:pt>
    <dgm:pt modelId="{721805C8-0946-4F82-90AB-7BC8D492ECA3}">
      <dgm:prSet/>
      <dgm:spPr/>
      <dgm:t>
        <a:bodyPr/>
        <a:lstStyle/>
        <a:p>
          <a:pPr>
            <a:lnSpc>
              <a:spcPct val="100000"/>
            </a:lnSpc>
            <a:defRPr cap="all"/>
          </a:pPr>
          <a:r>
            <a:rPr lang="en-US"/>
            <a:t>Figure out what each categorical value represents</a:t>
          </a:r>
        </a:p>
      </dgm:t>
    </dgm:pt>
    <dgm:pt modelId="{BA786E22-9206-4D69-8504-CC4C3FC8BE6F}" type="parTrans" cxnId="{FA3FFFBE-2E57-489E-87F3-FBF26C7CE3DF}">
      <dgm:prSet/>
      <dgm:spPr/>
      <dgm:t>
        <a:bodyPr/>
        <a:lstStyle/>
        <a:p>
          <a:endParaRPr lang="en-US"/>
        </a:p>
      </dgm:t>
    </dgm:pt>
    <dgm:pt modelId="{0588B83C-6C53-42C2-B178-7A7B0CA0CE1A}" type="sibTrans" cxnId="{FA3FFFBE-2E57-489E-87F3-FBF26C7CE3DF}">
      <dgm:prSet/>
      <dgm:spPr/>
      <dgm:t>
        <a:bodyPr/>
        <a:lstStyle/>
        <a:p>
          <a:endParaRPr lang="en-US"/>
        </a:p>
      </dgm:t>
    </dgm:pt>
    <dgm:pt modelId="{3F8B0018-8FF6-403F-BC61-C6E35B4A5E29}" type="pres">
      <dgm:prSet presAssocID="{2DC1E4F9-1A6A-4BA1-85BD-EDFBC2E2F7D1}" presName="root" presStyleCnt="0">
        <dgm:presLayoutVars>
          <dgm:dir/>
          <dgm:resizeHandles val="exact"/>
        </dgm:presLayoutVars>
      </dgm:prSet>
      <dgm:spPr/>
    </dgm:pt>
    <dgm:pt modelId="{613F336A-FD33-4F33-A02E-4B12990F439F}" type="pres">
      <dgm:prSet presAssocID="{0256B6AC-72E0-4680-AEE6-79FB727D3FCF}" presName="compNode" presStyleCnt="0"/>
      <dgm:spPr/>
    </dgm:pt>
    <dgm:pt modelId="{5E037A7B-E95F-4EBA-B0A1-682F71A3C086}" type="pres">
      <dgm:prSet presAssocID="{0256B6AC-72E0-4680-AEE6-79FB727D3FCF}" presName="iconBgRect" presStyleLbl="bgShp" presStyleIdx="0" presStyleCnt="3"/>
      <dgm:spPr/>
    </dgm:pt>
    <dgm:pt modelId="{7B523A09-140C-4579-98AF-F617A889C0CD}" type="pres">
      <dgm:prSet presAssocID="{0256B6AC-72E0-4680-AEE6-79FB727D3FC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ctionary"/>
        </a:ext>
      </dgm:extLst>
    </dgm:pt>
    <dgm:pt modelId="{C2EEA956-D07E-4BA7-B8EB-8BA76CBBD9F4}" type="pres">
      <dgm:prSet presAssocID="{0256B6AC-72E0-4680-AEE6-79FB727D3FCF}" presName="spaceRect" presStyleCnt="0"/>
      <dgm:spPr/>
    </dgm:pt>
    <dgm:pt modelId="{414713A5-6082-478C-BB7B-AF4BBE77247C}" type="pres">
      <dgm:prSet presAssocID="{0256B6AC-72E0-4680-AEE6-79FB727D3FCF}" presName="textRect" presStyleLbl="revTx" presStyleIdx="0" presStyleCnt="3">
        <dgm:presLayoutVars>
          <dgm:chMax val="1"/>
          <dgm:chPref val="1"/>
        </dgm:presLayoutVars>
      </dgm:prSet>
      <dgm:spPr/>
    </dgm:pt>
    <dgm:pt modelId="{D2AF41EE-2EE4-4256-A8E2-446A86F2315A}" type="pres">
      <dgm:prSet presAssocID="{28E05D24-8472-4C76-9DB8-823BA99C61EB}" presName="sibTrans" presStyleCnt="0"/>
      <dgm:spPr/>
    </dgm:pt>
    <dgm:pt modelId="{576ABAB7-0917-40B9-A0CE-5A83F040CF06}" type="pres">
      <dgm:prSet presAssocID="{07F65224-3788-4E67-893F-0397CF175C95}" presName="compNode" presStyleCnt="0"/>
      <dgm:spPr/>
    </dgm:pt>
    <dgm:pt modelId="{6022FEF4-34B3-4047-901A-1B0561B54CE2}" type="pres">
      <dgm:prSet presAssocID="{07F65224-3788-4E67-893F-0397CF175C95}" presName="iconBgRect" presStyleLbl="bgShp" presStyleIdx="1" presStyleCnt="3"/>
      <dgm:spPr/>
    </dgm:pt>
    <dgm:pt modelId="{E7C773A9-53D4-4578-921F-AF04A3BCCDB2}" type="pres">
      <dgm:prSet presAssocID="{07F65224-3788-4E67-893F-0397CF175C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D542E3F9-B695-42A4-BC57-7123483B9241}" type="pres">
      <dgm:prSet presAssocID="{07F65224-3788-4E67-893F-0397CF175C95}" presName="spaceRect" presStyleCnt="0"/>
      <dgm:spPr/>
    </dgm:pt>
    <dgm:pt modelId="{2EC890AF-A012-431C-BCA3-3F06EC304AEB}" type="pres">
      <dgm:prSet presAssocID="{07F65224-3788-4E67-893F-0397CF175C95}" presName="textRect" presStyleLbl="revTx" presStyleIdx="1" presStyleCnt="3">
        <dgm:presLayoutVars>
          <dgm:chMax val="1"/>
          <dgm:chPref val="1"/>
        </dgm:presLayoutVars>
      </dgm:prSet>
      <dgm:spPr/>
    </dgm:pt>
    <dgm:pt modelId="{4C5882B0-21AD-465F-B296-6CD614919F8C}" type="pres">
      <dgm:prSet presAssocID="{9FE62C62-4B16-4708-8634-95AEBC10C45B}" presName="sibTrans" presStyleCnt="0"/>
      <dgm:spPr/>
    </dgm:pt>
    <dgm:pt modelId="{3868CD6D-6BBF-4C90-9E23-4EE82CCA9127}" type="pres">
      <dgm:prSet presAssocID="{721805C8-0946-4F82-90AB-7BC8D492ECA3}" presName="compNode" presStyleCnt="0"/>
      <dgm:spPr/>
    </dgm:pt>
    <dgm:pt modelId="{4F938DDD-689F-46A7-BDE6-490620D5844E}" type="pres">
      <dgm:prSet presAssocID="{721805C8-0946-4F82-90AB-7BC8D492ECA3}" presName="iconBgRect" presStyleLbl="bgShp" presStyleIdx="2" presStyleCnt="3"/>
      <dgm:spPr/>
    </dgm:pt>
    <dgm:pt modelId="{BCD08DDC-6C79-4ECD-9CCC-157A33030982}" type="pres">
      <dgm:prSet presAssocID="{721805C8-0946-4F82-90AB-7BC8D492ECA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enn Diagram"/>
        </a:ext>
      </dgm:extLst>
    </dgm:pt>
    <dgm:pt modelId="{F4DEE8AC-BF18-4B83-B389-FD5086F638E5}" type="pres">
      <dgm:prSet presAssocID="{721805C8-0946-4F82-90AB-7BC8D492ECA3}" presName="spaceRect" presStyleCnt="0"/>
      <dgm:spPr/>
    </dgm:pt>
    <dgm:pt modelId="{E8A39BDD-A1C5-4A40-BF6C-F0CFE23E24DB}" type="pres">
      <dgm:prSet presAssocID="{721805C8-0946-4F82-90AB-7BC8D492ECA3}" presName="textRect" presStyleLbl="revTx" presStyleIdx="2" presStyleCnt="3">
        <dgm:presLayoutVars>
          <dgm:chMax val="1"/>
          <dgm:chPref val="1"/>
        </dgm:presLayoutVars>
      </dgm:prSet>
      <dgm:spPr/>
    </dgm:pt>
  </dgm:ptLst>
  <dgm:cxnLst>
    <dgm:cxn modelId="{2E23C610-96DE-4121-AFE2-255BD0CB6030}" type="presOf" srcId="{721805C8-0946-4F82-90AB-7BC8D492ECA3}" destId="{E8A39BDD-A1C5-4A40-BF6C-F0CFE23E24DB}" srcOrd="0" destOrd="0" presId="urn:microsoft.com/office/officeart/2018/5/layout/IconCircleLabelList"/>
    <dgm:cxn modelId="{B6ED8950-588B-44B4-8D95-A0C129B785D7}" type="presOf" srcId="{07F65224-3788-4E67-893F-0397CF175C95}" destId="{2EC890AF-A012-431C-BCA3-3F06EC304AEB}" srcOrd="0" destOrd="0" presId="urn:microsoft.com/office/officeart/2018/5/layout/IconCircleLabelList"/>
    <dgm:cxn modelId="{BF496989-F0B5-48D3-AB57-78CBB3D1C7AD}" srcId="{2DC1E4F9-1A6A-4BA1-85BD-EDFBC2E2F7D1}" destId="{07F65224-3788-4E67-893F-0397CF175C95}" srcOrd="1" destOrd="0" parTransId="{30A38DBF-0C53-4198-BC64-F3469DC18458}" sibTransId="{9FE62C62-4B16-4708-8634-95AEBC10C45B}"/>
    <dgm:cxn modelId="{418D8B9A-4D41-4177-A632-2A103683C697}" type="presOf" srcId="{2DC1E4F9-1A6A-4BA1-85BD-EDFBC2E2F7D1}" destId="{3F8B0018-8FF6-403F-BC61-C6E35B4A5E29}" srcOrd="0" destOrd="0" presId="urn:microsoft.com/office/officeart/2018/5/layout/IconCircleLabelList"/>
    <dgm:cxn modelId="{FA3FFFBE-2E57-489E-87F3-FBF26C7CE3DF}" srcId="{2DC1E4F9-1A6A-4BA1-85BD-EDFBC2E2F7D1}" destId="{721805C8-0946-4F82-90AB-7BC8D492ECA3}" srcOrd="2" destOrd="0" parTransId="{BA786E22-9206-4D69-8504-CC4C3FC8BE6F}" sibTransId="{0588B83C-6C53-42C2-B178-7A7B0CA0CE1A}"/>
    <dgm:cxn modelId="{B7BD88C1-D879-4400-AC2D-C07699718135}" srcId="{2DC1E4F9-1A6A-4BA1-85BD-EDFBC2E2F7D1}" destId="{0256B6AC-72E0-4680-AEE6-79FB727D3FCF}" srcOrd="0" destOrd="0" parTransId="{44F8CED0-B63C-4F20-90E9-24CCD7F05D7C}" sibTransId="{28E05D24-8472-4C76-9DB8-823BA99C61EB}"/>
    <dgm:cxn modelId="{A8B8B6FD-611D-47D5-A270-61BD240DF355}" type="presOf" srcId="{0256B6AC-72E0-4680-AEE6-79FB727D3FCF}" destId="{414713A5-6082-478C-BB7B-AF4BBE77247C}" srcOrd="0" destOrd="0" presId="urn:microsoft.com/office/officeart/2018/5/layout/IconCircleLabelList"/>
    <dgm:cxn modelId="{96EB9C37-6244-4343-B72E-017F8BD4F5E0}" type="presParOf" srcId="{3F8B0018-8FF6-403F-BC61-C6E35B4A5E29}" destId="{613F336A-FD33-4F33-A02E-4B12990F439F}" srcOrd="0" destOrd="0" presId="urn:microsoft.com/office/officeart/2018/5/layout/IconCircleLabelList"/>
    <dgm:cxn modelId="{0E6CE99E-2DF9-4007-8593-17C354B6A662}" type="presParOf" srcId="{613F336A-FD33-4F33-A02E-4B12990F439F}" destId="{5E037A7B-E95F-4EBA-B0A1-682F71A3C086}" srcOrd="0" destOrd="0" presId="urn:microsoft.com/office/officeart/2018/5/layout/IconCircleLabelList"/>
    <dgm:cxn modelId="{4FF4C1A2-2399-4F9C-A61C-EE1610753C07}" type="presParOf" srcId="{613F336A-FD33-4F33-A02E-4B12990F439F}" destId="{7B523A09-140C-4579-98AF-F617A889C0CD}" srcOrd="1" destOrd="0" presId="urn:microsoft.com/office/officeart/2018/5/layout/IconCircleLabelList"/>
    <dgm:cxn modelId="{C60D42CA-31D5-4EEC-899C-A258A6F7076E}" type="presParOf" srcId="{613F336A-FD33-4F33-A02E-4B12990F439F}" destId="{C2EEA956-D07E-4BA7-B8EB-8BA76CBBD9F4}" srcOrd="2" destOrd="0" presId="urn:microsoft.com/office/officeart/2018/5/layout/IconCircleLabelList"/>
    <dgm:cxn modelId="{0E0083B9-7700-40C2-AF8F-90F146A224FD}" type="presParOf" srcId="{613F336A-FD33-4F33-A02E-4B12990F439F}" destId="{414713A5-6082-478C-BB7B-AF4BBE77247C}" srcOrd="3" destOrd="0" presId="urn:microsoft.com/office/officeart/2018/5/layout/IconCircleLabelList"/>
    <dgm:cxn modelId="{05479AAD-9CCC-4C52-9711-22591E25F9A0}" type="presParOf" srcId="{3F8B0018-8FF6-403F-BC61-C6E35B4A5E29}" destId="{D2AF41EE-2EE4-4256-A8E2-446A86F2315A}" srcOrd="1" destOrd="0" presId="urn:microsoft.com/office/officeart/2018/5/layout/IconCircleLabelList"/>
    <dgm:cxn modelId="{88E4FB7B-ED91-46B6-8E65-0C4C36E12A13}" type="presParOf" srcId="{3F8B0018-8FF6-403F-BC61-C6E35B4A5E29}" destId="{576ABAB7-0917-40B9-A0CE-5A83F040CF06}" srcOrd="2" destOrd="0" presId="urn:microsoft.com/office/officeart/2018/5/layout/IconCircleLabelList"/>
    <dgm:cxn modelId="{97A928AD-B171-4D7D-9065-6EFA2456D425}" type="presParOf" srcId="{576ABAB7-0917-40B9-A0CE-5A83F040CF06}" destId="{6022FEF4-34B3-4047-901A-1B0561B54CE2}" srcOrd="0" destOrd="0" presId="urn:microsoft.com/office/officeart/2018/5/layout/IconCircleLabelList"/>
    <dgm:cxn modelId="{4CD5071D-619C-4740-B21D-E2C85BFE7B1B}" type="presParOf" srcId="{576ABAB7-0917-40B9-A0CE-5A83F040CF06}" destId="{E7C773A9-53D4-4578-921F-AF04A3BCCDB2}" srcOrd="1" destOrd="0" presId="urn:microsoft.com/office/officeart/2018/5/layout/IconCircleLabelList"/>
    <dgm:cxn modelId="{D4E327A1-6281-4E18-B931-2309C29BCD57}" type="presParOf" srcId="{576ABAB7-0917-40B9-A0CE-5A83F040CF06}" destId="{D542E3F9-B695-42A4-BC57-7123483B9241}" srcOrd="2" destOrd="0" presId="urn:microsoft.com/office/officeart/2018/5/layout/IconCircleLabelList"/>
    <dgm:cxn modelId="{1E9D9D0D-B217-4B5D-944E-A29E11D8D25B}" type="presParOf" srcId="{576ABAB7-0917-40B9-A0CE-5A83F040CF06}" destId="{2EC890AF-A012-431C-BCA3-3F06EC304AEB}" srcOrd="3" destOrd="0" presId="urn:microsoft.com/office/officeart/2018/5/layout/IconCircleLabelList"/>
    <dgm:cxn modelId="{0AE44697-46C8-4D94-AE19-D1E646D6F3DF}" type="presParOf" srcId="{3F8B0018-8FF6-403F-BC61-C6E35B4A5E29}" destId="{4C5882B0-21AD-465F-B296-6CD614919F8C}" srcOrd="3" destOrd="0" presId="urn:microsoft.com/office/officeart/2018/5/layout/IconCircleLabelList"/>
    <dgm:cxn modelId="{814E99F7-D26C-4AEC-AB76-43BAF2BD6CD7}" type="presParOf" srcId="{3F8B0018-8FF6-403F-BC61-C6E35B4A5E29}" destId="{3868CD6D-6BBF-4C90-9E23-4EE82CCA9127}" srcOrd="4" destOrd="0" presId="urn:microsoft.com/office/officeart/2018/5/layout/IconCircleLabelList"/>
    <dgm:cxn modelId="{86E1E385-0CA7-458E-B2CE-5E22D3745EDE}" type="presParOf" srcId="{3868CD6D-6BBF-4C90-9E23-4EE82CCA9127}" destId="{4F938DDD-689F-46A7-BDE6-490620D5844E}" srcOrd="0" destOrd="0" presId="urn:microsoft.com/office/officeart/2018/5/layout/IconCircleLabelList"/>
    <dgm:cxn modelId="{1DD90370-EB0E-49DD-A0FE-CF690043CE26}" type="presParOf" srcId="{3868CD6D-6BBF-4C90-9E23-4EE82CCA9127}" destId="{BCD08DDC-6C79-4ECD-9CCC-157A33030982}" srcOrd="1" destOrd="0" presId="urn:microsoft.com/office/officeart/2018/5/layout/IconCircleLabelList"/>
    <dgm:cxn modelId="{10D4586C-EB08-41F4-8399-1FE5FC00469E}" type="presParOf" srcId="{3868CD6D-6BBF-4C90-9E23-4EE82CCA9127}" destId="{F4DEE8AC-BF18-4B83-B389-FD5086F638E5}" srcOrd="2" destOrd="0" presId="urn:microsoft.com/office/officeart/2018/5/layout/IconCircleLabelList"/>
    <dgm:cxn modelId="{ED029DA0-DE1E-4461-8F91-EB98D22BAF2C}" type="presParOf" srcId="{3868CD6D-6BBF-4C90-9E23-4EE82CCA9127}" destId="{E8A39BDD-A1C5-4A40-BF6C-F0CFE23E24D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D45D97-BCAF-6F4C-9AB8-390130789644}"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88437466-691C-9643-BE4F-4B92C2B02A0B}">
      <dgm:prSet phldrT="[Text]"/>
      <dgm:spPr/>
      <dgm:t>
        <a:bodyPr/>
        <a:lstStyle/>
        <a:p>
          <a:r>
            <a:rPr lang="en-US" dirty="0"/>
            <a:t>Cleaning Data</a:t>
          </a:r>
        </a:p>
      </dgm:t>
    </dgm:pt>
    <dgm:pt modelId="{1A21425B-F003-0049-B519-99C22EA9B0DA}" type="parTrans" cxnId="{22F4B6FC-D549-FB4C-A804-916537E23562}">
      <dgm:prSet/>
      <dgm:spPr/>
      <dgm:t>
        <a:bodyPr/>
        <a:lstStyle/>
        <a:p>
          <a:endParaRPr lang="en-US"/>
        </a:p>
      </dgm:t>
    </dgm:pt>
    <dgm:pt modelId="{7A171A97-805E-E44D-86C7-BD2069B69B67}" type="sibTrans" cxnId="{22F4B6FC-D549-FB4C-A804-916537E23562}">
      <dgm:prSet/>
      <dgm:spPr/>
      <dgm:t>
        <a:bodyPr/>
        <a:lstStyle/>
        <a:p>
          <a:endParaRPr lang="en-US"/>
        </a:p>
      </dgm:t>
    </dgm:pt>
    <dgm:pt modelId="{383B0F0C-6B56-C740-8848-168E4B393C54}">
      <dgm:prSet phldrT="[Text]"/>
      <dgm:spPr/>
      <dgm:t>
        <a:bodyPr/>
        <a:lstStyle/>
        <a:p>
          <a:r>
            <a:rPr lang="en-US" dirty="0"/>
            <a:t>Generate Regression Model(s)</a:t>
          </a:r>
        </a:p>
      </dgm:t>
    </dgm:pt>
    <dgm:pt modelId="{4CD50959-452B-8D45-A707-CB8DDE1C7115}" type="parTrans" cxnId="{FB24D89C-DC92-2046-AFCB-1A21E7B18547}">
      <dgm:prSet/>
      <dgm:spPr/>
      <dgm:t>
        <a:bodyPr/>
        <a:lstStyle/>
        <a:p>
          <a:endParaRPr lang="en-US"/>
        </a:p>
      </dgm:t>
    </dgm:pt>
    <dgm:pt modelId="{BC2CE4B3-D2A6-CD4B-82F3-5CD458551CB4}" type="sibTrans" cxnId="{FB24D89C-DC92-2046-AFCB-1A21E7B18547}">
      <dgm:prSet/>
      <dgm:spPr/>
      <dgm:t>
        <a:bodyPr/>
        <a:lstStyle/>
        <a:p>
          <a:endParaRPr lang="en-US"/>
        </a:p>
      </dgm:t>
    </dgm:pt>
    <dgm:pt modelId="{23C3F968-95F2-D64C-98DF-53C5FE981C85}">
      <dgm:prSet phldrT="[Text]"/>
      <dgm:spPr/>
      <dgm:t>
        <a:bodyPr/>
        <a:lstStyle/>
        <a:p>
          <a:r>
            <a:rPr lang="en-US" dirty="0"/>
            <a:t>Evaluate Model Predictions</a:t>
          </a:r>
        </a:p>
      </dgm:t>
    </dgm:pt>
    <dgm:pt modelId="{2063405B-1162-1A45-8C2C-26D077897238}" type="parTrans" cxnId="{AF6E0D10-E12D-2E4F-8E7C-F702E5FC17B4}">
      <dgm:prSet/>
      <dgm:spPr/>
      <dgm:t>
        <a:bodyPr/>
        <a:lstStyle/>
        <a:p>
          <a:endParaRPr lang="en-US"/>
        </a:p>
      </dgm:t>
    </dgm:pt>
    <dgm:pt modelId="{110474C5-B795-8D46-8F8E-CDCD8BAF7D32}" type="sibTrans" cxnId="{AF6E0D10-E12D-2E4F-8E7C-F702E5FC17B4}">
      <dgm:prSet/>
      <dgm:spPr/>
      <dgm:t>
        <a:bodyPr/>
        <a:lstStyle/>
        <a:p>
          <a:endParaRPr lang="en-US"/>
        </a:p>
      </dgm:t>
    </dgm:pt>
    <dgm:pt modelId="{E915069E-8D1D-0142-BE6F-7F04482A6178}">
      <dgm:prSet phldrT="[Text]"/>
      <dgm:spPr/>
      <dgm:t>
        <a:bodyPr/>
        <a:lstStyle/>
        <a:p>
          <a:r>
            <a:rPr lang="en-US" dirty="0"/>
            <a:t>Think about how to get even better/the best predictions</a:t>
          </a:r>
        </a:p>
      </dgm:t>
    </dgm:pt>
    <dgm:pt modelId="{997661BA-324B-1B4C-9397-0E6B87EA9427}" type="parTrans" cxnId="{78EFEA1D-F34F-404E-941E-E68C32FF18DC}">
      <dgm:prSet/>
      <dgm:spPr/>
      <dgm:t>
        <a:bodyPr/>
        <a:lstStyle/>
        <a:p>
          <a:endParaRPr lang="en-US"/>
        </a:p>
      </dgm:t>
    </dgm:pt>
    <dgm:pt modelId="{E1F6206B-C3F7-D041-8848-9F375C6D0BB8}" type="sibTrans" cxnId="{78EFEA1D-F34F-404E-941E-E68C32FF18DC}">
      <dgm:prSet/>
      <dgm:spPr/>
      <dgm:t>
        <a:bodyPr/>
        <a:lstStyle/>
        <a:p>
          <a:endParaRPr lang="en-US"/>
        </a:p>
      </dgm:t>
    </dgm:pt>
    <dgm:pt modelId="{C27A6C71-0A28-6E42-85E9-8969208C871B}">
      <dgm:prSet phldrT="[Text]"/>
      <dgm:spPr/>
      <dgm:t>
        <a:bodyPr/>
        <a:lstStyle/>
        <a:p>
          <a:r>
            <a:rPr lang="en-US" dirty="0"/>
            <a:t>EDA</a:t>
          </a:r>
        </a:p>
      </dgm:t>
    </dgm:pt>
    <dgm:pt modelId="{BC99E3A4-4029-7149-9AF7-0D67CFEBB468}" type="parTrans" cxnId="{A561F961-299D-894F-AC7E-966D657F464C}">
      <dgm:prSet/>
      <dgm:spPr/>
      <dgm:t>
        <a:bodyPr/>
        <a:lstStyle/>
        <a:p>
          <a:endParaRPr lang="en-US"/>
        </a:p>
      </dgm:t>
    </dgm:pt>
    <dgm:pt modelId="{60F5E485-AE4C-374D-91E6-39391319A49B}" type="sibTrans" cxnId="{A561F961-299D-894F-AC7E-966D657F464C}">
      <dgm:prSet/>
      <dgm:spPr/>
      <dgm:t>
        <a:bodyPr/>
        <a:lstStyle/>
        <a:p>
          <a:endParaRPr lang="en-US"/>
        </a:p>
      </dgm:t>
    </dgm:pt>
    <dgm:pt modelId="{51781A2C-02C1-3746-9130-FD2DD11C91F6}" type="pres">
      <dgm:prSet presAssocID="{2ED45D97-BCAF-6F4C-9AB8-390130789644}" presName="cycle" presStyleCnt="0">
        <dgm:presLayoutVars>
          <dgm:dir/>
          <dgm:resizeHandles val="exact"/>
        </dgm:presLayoutVars>
      </dgm:prSet>
      <dgm:spPr/>
    </dgm:pt>
    <dgm:pt modelId="{0EAEAA28-68EC-2C43-9F20-AEA30DB8C046}" type="pres">
      <dgm:prSet presAssocID="{88437466-691C-9643-BE4F-4B92C2B02A0B}" presName="dummy" presStyleCnt="0"/>
      <dgm:spPr/>
    </dgm:pt>
    <dgm:pt modelId="{CAB36ED2-ACC5-CA40-8A04-15EFA6E75FA2}" type="pres">
      <dgm:prSet presAssocID="{88437466-691C-9643-BE4F-4B92C2B02A0B}" presName="node" presStyleLbl="revTx" presStyleIdx="0" presStyleCnt="5">
        <dgm:presLayoutVars>
          <dgm:bulletEnabled val="1"/>
        </dgm:presLayoutVars>
      </dgm:prSet>
      <dgm:spPr/>
    </dgm:pt>
    <dgm:pt modelId="{02503952-CEDC-CD4B-9232-A535D9A0FD3A}" type="pres">
      <dgm:prSet presAssocID="{7A171A97-805E-E44D-86C7-BD2069B69B67}" presName="sibTrans" presStyleLbl="node1" presStyleIdx="0" presStyleCnt="5"/>
      <dgm:spPr/>
    </dgm:pt>
    <dgm:pt modelId="{E928E8DB-8C46-A044-8793-B78FBDAA3D30}" type="pres">
      <dgm:prSet presAssocID="{383B0F0C-6B56-C740-8848-168E4B393C54}" presName="dummy" presStyleCnt="0"/>
      <dgm:spPr/>
    </dgm:pt>
    <dgm:pt modelId="{A2CFF73C-1FF4-2B49-89C0-A6D956020CA4}" type="pres">
      <dgm:prSet presAssocID="{383B0F0C-6B56-C740-8848-168E4B393C54}" presName="node" presStyleLbl="revTx" presStyleIdx="1" presStyleCnt="5">
        <dgm:presLayoutVars>
          <dgm:bulletEnabled val="1"/>
        </dgm:presLayoutVars>
      </dgm:prSet>
      <dgm:spPr/>
    </dgm:pt>
    <dgm:pt modelId="{1AC06C5C-5CFA-5B4B-9E04-DAFD026125F5}" type="pres">
      <dgm:prSet presAssocID="{BC2CE4B3-D2A6-CD4B-82F3-5CD458551CB4}" presName="sibTrans" presStyleLbl="node1" presStyleIdx="1" presStyleCnt="5"/>
      <dgm:spPr/>
    </dgm:pt>
    <dgm:pt modelId="{7B02DFB6-F755-074D-AE2D-E91B84C73391}" type="pres">
      <dgm:prSet presAssocID="{23C3F968-95F2-D64C-98DF-53C5FE981C85}" presName="dummy" presStyleCnt="0"/>
      <dgm:spPr/>
    </dgm:pt>
    <dgm:pt modelId="{471303C4-711E-DD41-9374-FCB7F8BB1CD7}" type="pres">
      <dgm:prSet presAssocID="{23C3F968-95F2-D64C-98DF-53C5FE981C85}" presName="node" presStyleLbl="revTx" presStyleIdx="2" presStyleCnt="5">
        <dgm:presLayoutVars>
          <dgm:bulletEnabled val="1"/>
        </dgm:presLayoutVars>
      </dgm:prSet>
      <dgm:spPr/>
    </dgm:pt>
    <dgm:pt modelId="{5201856A-A8D3-5E4D-824D-AD50FC9B7DDA}" type="pres">
      <dgm:prSet presAssocID="{110474C5-B795-8D46-8F8E-CDCD8BAF7D32}" presName="sibTrans" presStyleLbl="node1" presStyleIdx="2" presStyleCnt="5"/>
      <dgm:spPr/>
    </dgm:pt>
    <dgm:pt modelId="{B255FA1D-0AFD-3D45-BBB3-CB7867690566}" type="pres">
      <dgm:prSet presAssocID="{E915069E-8D1D-0142-BE6F-7F04482A6178}" presName="dummy" presStyleCnt="0"/>
      <dgm:spPr/>
    </dgm:pt>
    <dgm:pt modelId="{D011FDDF-62AB-3E44-B0D1-D0D9C40497BC}" type="pres">
      <dgm:prSet presAssocID="{E915069E-8D1D-0142-BE6F-7F04482A6178}" presName="node" presStyleLbl="revTx" presStyleIdx="3" presStyleCnt="5" custScaleX="129290">
        <dgm:presLayoutVars>
          <dgm:bulletEnabled val="1"/>
        </dgm:presLayoutVars>
      </dgm:prSet>
      <dgm:spPr/>
    </dgm:pt>
    <dgm:pt modelId="{8511677B-86A2-BA4B-831E-99CB8B837519}" type="pres">
      <dgm:prSet presAssocID="{E1F6206B-C3F7-D041-8848-9F375C6D0BB8}" presName="sibTrans" presStyleLbl="node1" presStyleIdx="3" presStyleCnt="5" custLinFactNeighborX="4381" custLinFactNeighborY="1714"/>
      <dgm:spPr/>
    </dgm:pt>
    <dgm:pt modelId="{9D4C3E8B-4FCB-004D-92E1-449D63A2ECDF}" type="pres">
      <dgm:prSet presAssocID="{C27A6C71-0A28-6E42-85E9-8969208C871B}" presName="dummy" presStyleCnt="0"/>
      <dgm:spPr/>
    </dgm:pt>
    <dgm:pt modelId="{DEDC0561-9616-0246-A8B4-B8C696A3B5B6}" type="pres">
      <dgm:prSet presAssocID="{C27A6C71-0A28-6E42-85E9-8969208C871B}" presName="node" presStyleLbl="revTx" presStyleIdx="4" presStyleCnt="5">
        <dgm:presLayoutVars>
          <dgm:bulletEnabled val="1"/>
        </dgm:presLayoutVars>
      </dgm:prSet>
      <dgm:spPr/>
    </dgm:pt>
    <dgm:pt modelId="{4303A82F-DF02-F14C-9639-18D2B5664D79}" type="pres">
      <dgm:prSet presAssocID="{60F5E485-AE4C-374D-91E6-39391319A49B}" presName="sibTrans" presStyleLbl="node1" presStyleIdx="4" presStyleCnt="5" custLinFactNeighborX="300" custLinFactNeighborY="2456"/>
      <dgm:spPr/>
    </dgm:pt>
  </dgm:ptLst>
  <dgm:cxnLst>
    <dgm:cxn modelId="{BB87EA06-4F34-5B4F-A54E-8CF644E88485}" type="presOf" srcId="{E915069E-8D1D-0142-BE6F-7F04482A6178}" destId="{D011FDDF-62AB-3E44-B0D1-D0D9C40497BC}" srcOrd="0" destOrd="0" presId="urn:microsoft.com/office/officeart/2005/8/layout/cycle1"/>
    <dgm:cxn modelId="{07C7370A-3480-9D40-8867-C992DB2E14E9}" type="presOf" srcId="{E1F6206B-C3F7-D041-8848-9F375C6D0BB8}" destId="{8511677B-86A2-BA4B-831E-99CB8B837519}" srcOrd="0" destOrd="0" presId="urn:microsoft.com/office/officeart/2005/8/layout/cycle1"/>
    <dgm:cxn modelId="{E87E5A0C-3FDC-5046-BAF0-BADA042D06BE}" type="presOf" srcId="{383B0F0C-6B56-C740-8848-168E4B393C54}" destId="{A2CFF73C-1FF4-2B49-89C0-A6D956020CA4}" srcOrd="0" destOrd="0" presId="urn:microsoft.com/office/officeart/2005/8/layout/cycle1"/>
    <dgm:cxn modelId="{AF6E0D10-E12D-2E4F-8E7C-F702E5FC17B4}" srcId="{2ED45D97-BCAF-6F4C-9AB8-390130789644}" destId="{23C3F968-95F2-D64C-98DF-53C5FE981C85}" srcOrd="2" destOrd="0" parTransId="{2063405B-1162-1A45-8C2C-26D077897238}" sibTransId="{110474C5-B795-8D46-8F8E-CDCD8BAF7D32}"/>
    <dgm:cxn modelId="{E6A7E717-384A-1348-9951-4EDADDE755D5}" type="presOf" srcId="{88437466-691C-9643-BE4F-4B92C2B02A0B}" destId="{CAB36ED2-ACC5-CA40-8A04-15EFA6E75FA2}" srcOrd="0" destOrd="0" presId="urn:microsoft.com/office/officeart/2005/8/layout/cycle1"/>
    <dgm:cxn modelId="{78EFEA1D-F34F-404E-941E-E68C32FF18DC}" srcId="{2ED45D97-BCAF-6F4C-9AB8-390130789644}" destId="{E915069E-8D1D-0142-BE6F-7F04482A6178}" srcOrd="3" destOrd="0" parTransId="{997661BA-324B-1B4C-9397-0E6B87EA9427}" sibTransId="{E1F6206B-C3F7-D041-8848-9F375C6D0BB8}"/>
    <dgm:cxn modelId="{B170194C-F698-C543-9A88-A07AE45C06DF}" type="presOf" srcId="{C27A6C71-0A28-6E42-85E9-8969208C871B}" destId="{DEDC0561-9616-0246-A8B4-B8C696A3B5B6}" srcOrd="0" destOrd="0" presId="urn:microsoft.com/office/officeart/2005/8/layout/cycle1"/>
    <dgm:cxn modelId="{7BA33D5A-B9A3-E74E-B390-A0949E5B61D5}" type="presOf" srcId="{60F5E485-AE4C-374D-91E6-39391319A49B}" destId="{4303A82F-DF02-F14C-9639-18D2B5664D79}" srcOrd="0" destOrd="0" presId="urn:microsoft.com/office/officeart/2005/8/layout/cycle1"/>
    <dgm:cxn modelId="{A561F961-299D-894F-AC7E-966D657F464C}" srcId="{2ED45D97-BCAF-6F4C-9AB8-390130789644}" destId="{C27A6C71-0A28-6E42-85E9-8969208C871B}" srcOrd="4" destOrd="0" parTransId="{BC99E3A4-4029-7149-9AF7-0D67CFEBB468}" sibTransId="{60F5E485-AE4C-374D-91E6-39391319A49B}"/>
    <dgm:cxn modelId="{32A46B72-A80C-DC44-9C1A-EB4B791B6E26}" type="presOf" srcId="{110474C5-B795-8D46-8F8E-CDCD8BAF7D32}" destId="{5201856A-A8D3-5E4D-824D-AD50FC9B7DDA}" srcOrd="0" destOrd="0" presId="urn:microsoft.com/office/officeart/2005/8/layout/cycle1"/>
    <dgm:cxn modelId="{B7B6187B-5CF8-E546-A7CA-A8F2BCAB9415}" type="presOf" srcId="{7A171A97-805E-E44D-86C7-BD2069B69B67}" destId="{02503952-CEDC-CD4B-9232-A535D9A0FD3A}" srcOrd="0" destOrd="0" presId="urn:microsoft.com/office/officeart/2005/8/layout/cycle1"/>
    <dgm:cxn modelId="{30C73E8C-19D7-E14B-877C-7690FE378044}" type="presOf" srcId="{BC2CE4B3-D2A6-CD4B-82F3-5CD458551CB4}" destId="{1AC06C5C-5CFA-5B4B-9E04-DAFD026125F5}" srcOrd="0" destOrd="0" presId="urn:microsoft.com/office/officeart/2005/8/layout/cycle1"/>
    <dgm:cxn modelId="{A6F82996-DD99-D740-B3BB-7BFF46119DBE}" type="presOf" srcId="{2ED45D97-BCAF-6F4C-9AB8-390130789644}" destId="{51781A2C-02C1-3746-9130-FD2DD11C91F6}" srcOrd="0" destOrd="0" presId="urn:microsoft.com/office/officeart/2005/8/layout/cycle1"/>
    <dgm:cxn modelId="{FB24D89C-DC92-2046-AFCB-1A21E7B18547}" srcId="{2ED45D97-BCAF-6F4C-9AB8-390130789644}" destId="{383B0F0C-6B56-C740-8848-168E4B393C54}" srcOrd="1" destOrd="0" parTransId="{4CD50959-452B-8D45-A707-CB8DDE1C7115}" sibTransId="{BC2CE4B3-D2A6-CD4B-82F3-5CD458551CB4}"/>
    <dgm:cxn modelId="{5CC94FB8-282D-844B-8E4B-EC6052573088}" type="presOf" srcId="{23C3F968-95F2-D64C-98DF-53C5FE981C85}" destId="{471303C4-711E-DD41-9374-FCB7F8BB1CD7}" srcOrd="0" destOrd="0" presId="urn:microsoft.com/office/officeart/2005/8/layout/cycle1"/>
    <dgm:cxn modelId="{22F4B6FC-D549-FB4C-A804-916537E23562}" srcId="{2ED45D97-BCAF-6F4C-9AB8-390130789644}" destId="{88437466-691C-9643-BE4F-4B92C2B02A0B}" srcOrd="0" destOrd="0" parTransId="{1A21425B-F003-0049-B519-99C22EA9B0DA}" sibTransId="{7A171A97-805E-E44D-86C7-BD2069B69B67}"/>
    <dgm:cxn modelId="{61F13BAD-667B-4F4F-A4A3-4B928CC72ABA}" type="presParOf" srcId="{51781A2C-02C1-3746-9130-FD2DD11C91F6}" destId="{0EAEAA28-68EC-2C43-9F20-AEA30DB8C046}" srcOrd="0" destOrd="0" presId="urn:microsoft.com/office/officeart/2005/8/layout/cycle1"/>
    <dgm:cxn modelId="{7C8738E9-5FA1-3C48-813F-E2410F55699D}" type="presParOf" srcId="{51781A2C-02C1-3746-9130-FD2DD11C91F6}" destId="{CAB36ED2-ACC5-CA40-8A04-15EFA6E75FA2}" srcOrd="1" destOrd="0" presId="urn:microsoft.com/office/officeart/2005/8/layout/cycle1"/>
    <dgm:cxn modelId="{EAF7982F-B832-7544-94F7-9532AF0F1BEC}" type="presParOf" srcId="{51781A2C-02C1-3746-9130-FD2DD11C91F6}" destId="{02503952-CEDC-CD4B-9232-A535D9A0FD3A}" srcOrd="2" destOrd="0" presId="urn:microsoft.com/office/officeart/2005/8/layout/cycle1"/>
    <dgm:cxn modelId="{6717DA01-88B4-3F44-94D7-09DB6D67B66B}" type="presParOf" srcId="{51781A2C-02C1-3746-9130-FD2DD11C91F6}" destId="{E928E8DB-8C46-A044-8793-B78FBDAA3D30}" srcOrd="3" destOrd="0" presId="urn:microsoft.com/office/officeart/2005/8/layout/cycle1"/>
    <dgm:cxn modelId="{98843F4A-862A-BB4B-920E-FBB17EB3E507}" type="presParOf" srcId="{51781A2C-02C1-3746-9130-FD2DD11C91F6}" destId="{A2CFF73C-1FF4-2B49-89C0-A6D956020CA4}" srcOrd="4" destOrd="0" presId="urn:microsoft.com/office/officeart/2005/8/layout/cycle1"/>
    <dgm:cxn modelId="{9AB030AC-F64D-2C4E-86C8-F7E9AD9BC092}" type="presParOf" srcId="{51781A2C-02C1-3746-9130-FD2DD11C91F6}" destId="{1AC06C5C-5CFA-5B4B-9E04-DAFD026125F5}" srcOrd="5" destOrd="0" presId="urn:microsoft.com/office/officeart/2005/8/layout/cycle1"/>
    <dgm:cxn modelId="{7F1B95CA-518C-094D-A7F2-4FBE74F29B64}" type="presParOf" srcId="{51781A2C-02C1-3746-9130-FD2DD11C91F6}" destId="{7B02DFB6-F755-074D-AE2D-E91B84C73391}" srcOrd="6" destOrd="0" presId="urn:microsoft.com/office/officeart/2005/8/layout/cycle1"/>
    <dgm:cxn modelId="{AD923675-4B05-2B49-A3BD-439CC6AFA6E3}" type="presParOf" srcId="{51781A2C-02C1-3746-9130-FD2DD11C91F6}" destId="{471303C4-711E-DD41-9374-FCB7F8BB1CD7}" srcOrd="7" destOrd="0" presId="urn:microsoft.com/office/officeart/2005/8/layout/cycle1"/>
    <dgm:cxn modelId="{35BBD5E1-E2B4-6346-9660-B1BC02ABF96E}" type="presParOf" srcId="{51781A2C-02C1-3746-9130-FD2DD11C91F6}" destId="{5201856A-A8D3-5E4D-824D-AD50FC9B7DDA}" srcOrd="8" destOrd="0" presId="urn:microsoft.com/office/officeart/2005/8/layout/cycle1"/>
    <dgm:cxn modelId="{F514CEE5-92AE-0A46-A96B-486B775DD903}" type="presParOf" srcId="{51781A2C-02C1-3746-9130-FD2DD11C91F6}" destId="{B255FA1D-0AFD-3D45-BBB3-CB7867690566}" srcOrd="9" destOrd="0" presId="urn:microsoft.com/office/officeart/2005/8/layout/cycle1"/>
    <dgm:cxn modelId="{7BF4CE53-2E17-1D4F-956F-E103D26E1DB8}" type="presParOf" srcId="{51781A2C-02C1-3746-9130-FD2DD11C91F6}" destId="{D011FDDF-62AB-3E44-B0D1-D0D9C40497BC}" srcOrd="10" destOrd="0" presId="urn:microsoft.com/office/officeart/2005/8/layout/cycle1"/>
    <dgm:cxn modelId="{4DBF47C9-8C5F-6740-878F-DE2F71931994}" type="presParOf" srcId="{51781A2C-02C1-3746-9130-FD2DD11C91F6}" destId="{8511677B-86A2-BA4B-831E-99CB8B837519}" srcOrd="11" destOrd="0" presId="urn:microsoft.com/office/officeart/2005/8/layout/cycle1"/>
    <dgm:cxn modelId="{E6A04373-2669-AD48-8C40-6D68735D5206}" type="presParOf" srcId="{51781A2C-02C1-3746-9130-FD2DD11C91F6}" destId="{9D4C3E8B-4FCB-004D-92E1-449D63A2ECDF}" srcOrd="12" destOrd="0" presId="urn:microsoft.com/office/officeart/2005/8/layout/cycle1"/>
    <dgm:cxn modelId="{FD501917-AF62-814E-8438-DA91EF4C5A9A}" type="presParOf" srcId="{51781A2C-02C1-3746-9130-FD2DD11C91F6}" destId="{DEDC0561-9616-0246-A8B4-B8C696A3B5B6}" srcOrd="13" destOrd="0" presId="urn:microsoft.com/office/officeart/2005/8/layout/cycle1"/>
    <dgm:cxn modelId="{9A7C5C4F-BC8A-374E-8DA7-2F1D925EB733}" type="presParOf" srcId="{51781A2C-02C1-3746-9130-FD2DD11C91F6}" destId="{4303A82F-DF02-F14C-9639-18D2B5664D79}"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5603DA-C394-4F37-8D18-3F2006B1F5FD}"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68B064D5-507A-4774-8B99-EE88EB4AE8E3}">
      <dgm:prSet/>
      <dgm:spPr/>
      <dgm:t>
        <a:bodyPr/>
        <a:lstStyle/>
        <a:p>
          <a:r>
            <a:rPr lang="en-US" u="sng"/>
            <a:t>Quality/Condition</a:t>
          </a:r>
          <a:endParaRPr lang="en-US"/>
        </a:p>
      </dgm:t>
    </dgm:pt>
    <dgm:pt modelId="{162F73D8-AE38-412F-8E77-AF9EC98B0DE3}" type="parTrans" cxnId="{56219C0A-C181-4E1F-B12B-30EA91D63214}">
      <dgm:prSet/>
      <dgm:spPr/>
      <dgm:t>
        <a:bodyPr/>
        <a:lstStyle/>
        <a:p>
          <a:endParaRPr lang="en-US"/>
        </a:p>
      </dgm:t>
    </dgm:pt>
    <dgm:pt modelId="{3066B5B4-22A3-4949-8F9D-4B8C13D8456F}" type="sibTrans" cxnId="{56219C0A-C181-4E1F-B12B-30EA91D63214}">
      <dgm:prSet/>
      <dgm:spPr/>
      <dgm:t>
        <a:bodyPr/>
        <a:lstStyle/>
        <a:p>
          <a:endParaRPr lang="en-US"/>
        </a:p>
      </dgm:t>
    </dgm:pt>
    <dgm:pt modelId="{DA400321-AD81-4D5C-9111-5F875CD23029}">
      <dgm:prSet/>
      <dgm:spPr/>
      <dgm:t>
        <a:bodyPr/>
        <a:lstStyle/>
        <a:p>
          <a:r>
            <a:rPr lang="en-US" u="sng"/>
            <a:t>Area/SF</a:t>
          </a:r>
          <a:endParaRPr lang="en-US"/>
        </a:p>
      </dgm:t>
    </dgm:pt>
    <dgm:pt modelId="{992054FF-DDC0-4AC3-8CC3-E156D03CE2D4}" type="parTrans" cxnId="{1457E714-2797-4F5C-98B2-8D3302096E6F}">
      <dgm:prSet/>
      <dgm:spPr/>
      <dgm:t>
        <a:bodyPr/>
        <a:lstStyle/>
        <a:p>
          <a:endParaRPr lang="en-US"/>
        </a:p>
      </dgm:t>
    </dgm:pt>
    <dgm:pt modelId="{C393BAFB-8349-4B09-84C1-994249336C6E}" type="sibTrans" cxnId="{1457E714-2797-4F5C-98B2-8D3302096E6F}">
      <dgm:prSet/>
      <dgm:spPr/>
      <dgm:t>
        <a:bodyPr/>
        <a:lstStyle/>
        <a:p>
          <a:endParaRPr lang="en-US"/>
        </a:p>
      </dgm:t>
    </dgm:pt>
    <dgm:pt modelId="{E31F4FD4-4DB1-4EE3-8C18-C1B8C91D4A28}">
      <dgm:prSet/>
      <dgm:spPr/>
      <dgm:t>
        <a:bodyPr/>
        <a:lstStyle/>
        <a:p>
          <a:r>
            <a:rPr lang="en-US" u="sng"/>
            <a:t>Newness</a:t>
          </a:r>
          <a:endParaRPr lang="en-US"/>
        </a:p>
      </dgm:t>
    </dgm:pt>
    <dgm:pt modelId="{7C891831-3404-44F6-BBBF-847D0DC1405C}" type="parTrans" cxnId="{E512160B-B9F2-474F-9ECD-CE845D66ED26}">
      <dgm:prSet/>
      <dgm:spPr/>
      <dgm:t>
        <a:bodyPr/>
        <a:lstStyle/>
        <a:p>
          <a:endParaRPr lang="en-US"/>
        </a:p>
      </dgm:t>
    </dgm:pt>
    <dgm:pt modelId="{0DA6CA41-C74F-43DC-99DF-3E7BF68FAC3B}" type="sibTrans" cxnId="{E512160B-B9F2-474F-9ECD-CE845D66ED26}">
      <dgm:prSet/>
      <dgm:spPr/>
      <dgm:t>
        <a:bodyPr/>
        <a:lstStyle/>
        <a:p>
          <a:endParaRPr lang="en-US"/>
        </a:p>
      </dgm:t>
    </dgm:pt>
    <dgm:pt modelId="{AF6553A3-C31F-4FA0-A4CB-3856970F2E10}">
      <dgm:prSet/>
      <dgm:spPr/>
      <dgm:t>
        <a:bodyPr/>
        <a:lstStyle/>
        <a:p>
          <a:r>
            <a:rPr lang="en-US" u="sng"/>
            <a:t># Rooms</a:t>
          </a:r>
          <a:endParaRPr lang="en-US"/>
        </a:p>
      </dgm:t>
    </dgm:pt>
    <dgm:pt modelId="{9767710A-96B0-4901-8640-6CB55834BC35}" type="parTrans" cxnId="{64DFC3B4-C90D-47DF-B830-FF733598EAD1}">
      <dgm:prSet/>
      <dgm:spPr/>
      <dgm:t>
        <a:bodyPr/>
        <a:lstStyle/>
        <a:p>
          <a:endParaRPr lang="en-US"/>
        </a:p>
      </dgm:t>
    </dgm:pt>
    <dgm:pt modelId="{82CAE9C6-A400-47F1-9CEB-81EE6784BBF2}" type="sibTrans" cxnId="{64DFC3B4-C90D-47DF-B830-FF733598EAD1}">
      <dgm:prSet/>
      <dgm:spPr/>
      <dgm:t>
        <a:bodyPr/>
        <a:lstStyle/>
        <a:p>
          <a:endParaRPr lang="en-US"/>
        </a:p>
      </dgm:t>
    </dgm:pt>
    <dgm:pt modelId="{3528AFCC-62D3-3940-9A64-73FFA1FAFC08}" type="pres">
      <dgm:prSet presAssocID="{455603DA-C394-4F37-8D18-3F2006B1F5FD}" presName="hierChild1" presStyleCnt="0">
        <dgm:presLayoutVars>
          <dgm:chPref val="1"/>
          <dgm:dir/>
          <dgm:animOne val="branch"/>
          <dgm:animLvl val="lvl"/>
          <dgm:resizeHandles/>
        </dgm:presLayoutVars>
      </dgm:prSet>
      <dgm:spPr/>
    </dgm:pt>
    <dgm:pt modelId="{F0FAC096-11E0-8F40-83AB-4896DF7FE9FE}" type="pres">
      <dgm:prSet presAssocID="{68B064D5-507A-4774-8B99-EE88EB4AE8E3}" presName="hierRoot1" presStyleCnt="0"/>
      <dgm:spPr/>
    </dgm:pt>
    <dgm:pt modelId="{22BBD3A8-B449-C743-8218-9EA86D32D0F7}" type="pres">
      <dgm:prSet presAssocID="{68B064D5-507A-4774-8B99-EE88EB4AE8E3}" presName="composite" presStyleCnt="0"/>
      <dgm:spPr/>
    </dgm:pt>
    <dgm:pt modelId="{DA28E758-7B55-4E4D-B664-C16ECA8821C2}" type="pres">
      <dgm:prSet presAssocID="{68B064D5-507A-4774-8B99-EE88EB4AE8E3}" presName="background" presStyleLbl="node0" presStyleIdx="0" presStyleCnt="4"/>
      <dgm:spPr/>
    </dgm:pt>
    <dgm:pt modelId="{6C7658F7-BDCB-E14D-A930-C30FC2A4C59B}" type="pres">
      <dgm:prSet presAssocID="{68B064D5-507A-4774-8B99-EE88EB4AE8E3}" presName="text" presStyleLbl="fgAcc0" presStyleIdx="0" presStyleCnt="4">
        <dgm:presLayoutVars>
          <dgm:chPref val="3"/>
        </dgm:presLayoutVars>
      </dgm:prSet>
      <dgm:spPr/>
    </dgm:pt>
    <dgm:pt modelId="{E2D498D1-0E10-0649-8D7C-7C388FDE934A}" type="pres">
      <dgm:prSet presAssocID="{68B064D5-507A-4774-8B99-EE88EB4AE8E3}" presName="hierChild2" presStyleCnt="0"/>
      <dgm:spPr/>
    </dgm:pt>
    <dgm:pt modelId="{8BABDC23-CE91-2742-9C98-3E41526AC2EB}" type="pres">
      <dgm:prSet presAssocID="{DA400321-AD81-4D5C-9111-5F875CD23029}" presName="hierRoot1" presStyleCnt="0"/>
      <dgm:spPr/>
    </dgm:pt>
    <dgm:pt modelId="{F1D1DB02-D0A7-3744-92B3-3A12150D2711}" type="pres">
      <dgm:prSet presAssocID="{DA400321-AD81-4D5C-9111-5F875CD23029}" presName="composite" presStyleCnt="0"/>
      <dgm:spPr/>
    </dgm:pt>
    <dgm:pt modelId="{34C9249F-B682-CB45-9FED-6CD4925546B6}" type="pres">
      <dgm:prSet presAssocID="{DA400321-AD81-4D5C-9111-5F875CD23029}" presName="background" presStyleLbl="node0" presStyleIdx="1" presStyleCnt="4"/>
      <dgm:spPr/>
    </dgm:pt>
    <dgm:pt modelId="{4D05671D-FC27-9441-ABD4-29C1E74E8F61}" type="pres">
      <dgm:prSet presAssocID="{DA400321-AD81-4D5C-9111-5F875CD23029}" presName="text" presStyleLbl="fgAcc0" presStyleIdx="1" presStyleCnt="4">
        <dgm:presLayoutVars>
          <dgm:chPref val="3"/>
        </dgm:presLayoutVars>
      </dgm:prSet>
      <dgm:spPr/>
    </dgm:pt>
    <dgm:pt modelId="{60B31803-BBD4-A342-857D-2D89AE38AD49}" type="pres">
      <dgm:prSet presAssocID="{DA400321-AD81-4D5C-9111-5F875CD23029}" presName="hierChild2" presStyleCnt="0"/>
      <dgm:spPr/>
    </dgm:pt>
    <dgm:pt modelId="{539D206B-42D5-884D-9EBE-5144F181B988}" type="pres">
      <dgm:prSet presAssocID="{E31F4FD4-4DB1-4EE3-8C18-C1B8C91D4A28}" presName="hierRoot1" presStyleCnt="0"/>
      <dgm:spPr/>
    </dgm:pt>
    <dgm:pt modelId="{549463D2-4825-BE42-8D2D-A24FAA2DD56B}" type="pres">
      <dgm:prSet presAssocID="{E31F4FD4-4DB1-4EE3-8C18-C1B8C91D4A28}" presName="composite" presStyleCnt="0"/>
      <dgm:spPr/>
    </dgm:pt>
    <dgm:pt modelId="{52594A10-8AC9-FC4A-9DF6-AAC83EB677F7}" type="pres">
      <dgm:prSet presAssocID="{E31F4FD4-4DB1-4EE3-8C18-C1B8C91D4A28}" presName="background" presStyleLbl="node0" presStyleIdx="2" presStyleCnt="4"/>
      <dgm:spPr/>
    </dgm:pt>
    <dgm:pt modelId="{18747CA6-D729-6D47-9948-50A3DBA6289C}" type="pres">
      <dgm:prSet presAssocID="{E31F4FD4-4DB1-4EE3-8C18-C1B8C91D4A28}" presName="text" presStyleLbl="fgAcc0" presStyleIdx="2" presStyleCnt="4">
        <dgm:presLayoutVars>
          <dgm:chPref val="3"/>
        </dgm:presLayoutVars>
      </dgm:prSet>
      <dgm:spPr/>
    </dgm:pt>
    <dgm:pt modelId="{13FDB370-75C3-A447-8192-5D64F58FD827}" type="pres">
      <dgm:prSet presAssocID="{E31F4FD4-4DB1-4EE3-8C18-C1B8C91D4A28}" presName="hierChild2" presStyleCnt="0"/>
      <dgm:spPr/>
    </dgm:pt>
    <dgm:pt modelId="{D18A6084-1A3B-7E4E-9E3F-205A4AEAD389}" type="pres">
      <dgm:prSet presAssocID="{AF6553A3-C31F-4FA0-A4CB-3856970F2E10}" presName="hierRoot1" presStyleCnt="0"/>
      <dgm:spPr/>
    </dgm:pt>
    <dgm:pt modelId="{58550644-4E51-4E4E-82FB-D392EF78C56F}" type="pres">
      <dgm:prSet presAssocID="{AF6553A3-C31F-4FA0-A4CB-3856970F2E10}" presName="composite" presStyleCnt="0"/>
      <dgm:spPr/>
    </dgm:pt>
    <dgm:pt modelId="{7320DD3B-847D-9144-A9AB-7AC9A057D0D5}" type="pres">
      <dgm:prSet presAssocID="{AF6553A3-C31F-4FA0-A4CB-3856970F2E10}" presName="background" presStyleLbl="node0" presStyleIdx="3" presStyleCnt="4"/>
      <dgm:spPr/>
    </dgm:pt>
    <dgm:pt modelId="{B2EA6AAC-BD3D-484F-B4F1-5FA66E6E6FA3}" type="pres">
      <dgm:prSet presAssocID="{AF6553A3-C31F-4FA0-A4CB-3856970F2E10}" presName="text" presStyleLbl="fgAcc0" presStyleIdx="3" presStyleCnt="4">
        <dgm:presLayoutVars>
          <dgm:chPref val="3"/>
        </dgm:presLayoutVars>
      </dgm:prSet>
      <dgm:spPr/>
    </dgm:pt>
    <dgm:pt modelId="{2742C937-50F9-5342-9A32-6803F36132BA}" type="pres">
      <dgm:prSet presAssocID="{AF6553A3-C31F-4FA0-A4CB-3856970F2E10}" presName="hierChild2" presStyleCnt="0"/>
      <dgm:spPr/>
    </dgm:pt>
  </dgm:ptLst>
  <dgm:cxnLst>
    <dgm:cxn modelId="{56219C0A-C181-4E1F-B12B-30EA91D63214}" srcId="{455603DA-C394-4F37-8D18-3F2006B1F5FD}" destId="{68B064D5-507A-4774-8B99-EE88EB4AE8E3}" srcOrd="0" destOrd="0" parTransId="{162F73D8-AE38-412F-8E77-AF9EC98B0DE3}" sibTransId="{3066B5B4-22A3-4949-8F9D-4B8C13D8456F}"/>
    <dgm:cxn modelId="{E512160B-B9F2-474F-9ECD-CE845D66ED26}" srcId="{455603DA-C394-4F37-8D18-3F2006B1F5FD}" destId="{E31F4FD4-4DB1-4EE3-8C18-C1B8C91D4A28}" srcOrd="2" destOrd="0" parTransId="{7C891831-3404-44F6-BBBF-847D0DC1405C}" sibTransId="{0DA6CA41-C74F-43DC-99DF-3E7BF68FAC3B}"/>
    <dgm:cxn modelId="{1457E714-2797-4F5C-98B2-8D3302096E6F}" srcId="{455603DA-C394-4F37-8D18-3F2006B1F5FD}" destId="{DA400321-AD81-4D5C-9111-5F875CD23029}" srcOrd="1" destOrd="0" parTransId="{992054FF-DDC0-4AC3-8CC3-E156D03CE2D4}" sibTransId="{C393BAFB-8349-4B09-84C1-994249336C6E}"/>
    <dgm:cxn modelId="{3023B518-FA33-3A48-9BB3-D2045EF58529}" type="presOf" srcId="{E31F4FD4-4DB1-4EE3-8C18-C1B8C91D4A28}" destId="{18747CA6-D729-6D47-9948-50A3DBA6289C}" srcOrd="0" destOrd="0" presId="urn:microsoft.com/office/officeart/2005/8/layout/hierarchy1"/>
    <dgm:cxn modelId="{97F22429-1A1E-9E4C-8632-81555ADCC9CE}" type="presOf" srcId="{AF6553A3-C31F-4FA0-A4CB-3856970F2E10}" destId="{B2EA6AAC-BD3D-484F-B4F1-5FA66E6E6FA3}" srcOrd="0" destOrd="0" presId="urn:microsoft.com/office/officeart/2005/8/layout/hierarchy1"/>
    <dgm:cxn modelId="{FEB5A664-FC05-E443-8C09-A4FECF98A62E}" type="presOf" srcId="{DA400321-AD81-4D5C-9111-5F875CD23029}" destId="{4D05671D-FC27-9441-ABD4-29C1E74E8F61}" srcOrd="0" destOrd="0" presId="urn:microsoft.com/office/officeart/2005/8/layout/hierarchy1"/>
    <dgm:cxn modelId="{A6BF5AA3-D9B9-C94B-BFA3-810651F89640}" type="presOf" srcId="{68B064D5-507A-4774-8B99-EE88EB4AE8E3}" destId="{6C7658F7-BDCB-E14D-A930-C30FC2A4C59B}" srcOrd="0" destOrd="0" presId="urn:microsoft.com/office/officeart/2005/8/layout/hierarchy1"/>
    <dgm:cxn modelId="{64DFC3B4-C90D-47DF-B830-FF733598EAD1}" srcId="{455603DA-C394-4F37-8D18-3F2006B1F5FD}" destId="{AF6553A3-C31F-4FA0-A4CB-3856970F2E10}" srcOrd="3" destOrd="0" parTransId="{9767710A-96B0-4901-8640-6CB55834BC35}" sibTransId="{82CAE9C6-A400-47F1-9CEB-81EE6784BBF2}"/>
    <dgm:cxn modelId="{150D69FB-33DA-3E42-A8AD-5E1587D5943E}" type="presOf" srcId="{455603DA-C394-4F37-8D18-3F2006B1F5FD}" destId="{3528AFCC-62D3-3940-9A64-73FFA1FAFC08}" srcOrd="0" destOrd="0" presId="urn:microsoft.com/office/officeart/2005/8/layout/hierarchy1"/>
    <dgm:cxn modelId="{CEFB8E84-8155-A342-BAE0-438896C8C92F}" type="presParOf" srcId="{3528AFCC-62D3-3940-9A64-73FFA1FAFC08}" destId="{F0FAC096-11E0-8F40-83AB-4896DF7FE9FE}" srcOrd="0" destOrd="0" presId="urn:microsoft.com/office/officeart/2005/8/layout/hierarchy1"/>
    <dgm:cxn modelId="{1BFCC9CC-54BF-B545-9015-3FAA2EB9309B}" type="presParOf" srcId="{F0FAC096-11E0-8F40-83AB-4896DF7FE9FE}" destId="{22BBD3A8-B449-C743-8218-9EA86D32D0F7}" srcOrd="0" destOrd="0" presId="urn:microsoft.com/office/officeart/2005/8/layout/hierarchy1"/>
    <dgm:cxn modelId="{170EDE57-0A6A-8D41-9DBE-D4007F3C4C3A}" type="presParOf" srcId="{22BBD3A8-B449-C743-8218-9EA86D32D0F7}" destId="{DA28E758-7B55-4E4D-B664-C16ECA8821C2}" srcOrd="0" destOrd="0" presId="urn:microsoft.com/office/officeart/2005/8/layout/hierarchy1"/>
    <dgm:cxn modelId="{BDF0444D-F624-8B4D-A178-9145E90E3C0B}" type="presParOf" srcId="{22BBD3A8-B449-C743-8218-9EA86D32D0F7}" destId="{6C7658F7-BDCB-E14D-A930-C30FC2A4C59B}" srcOrd="1" destOrd="0" presId="urn:microsoft.com/office/officeart/2005/8/layout/hierarchy1"/>
    <dgm:cxn modelId="{62DAE9B3-93F3-9144-A042-25AFAF5F0779}" type="presParOf" srcId="{F0FAC096-11E0-8F40-83AB-4896DF7FE9FE}" destId="{E2D498D1-0E10-0649-8D7C-7C388FDE934A}" srcOrd="1" destOrd="0" presId="urn:microsoft.com/office/officeart/2005/8/layout/hierarchy1"/>
    <dgm:cxn modelId="{803AB8F5-A4CD-D44E-AB44-0B0519BC85FF}" type="presParOf" srcId="{3528AFCC-62D3-3940-9A64-73FFA1FAFC08}" destId="{8BABDC23-CE91-2742-9C98-3E41526AC2EB}" srcOrd="1" destOrd="0" presId="urn:microsoft.com/office/officeart/2005/8/layout/hierarchy1"/>
    <dgm:cxn modelId="{736E451B-8913-934E-8DBC-ABA4B761B847}" type="presParOf" srcId="{8BABDC23-CE91-2742-9C98-3E41526AC2EB}" destId="{F1D1DB02-D0A7-3744-92B3-3A12150D2711}" srcOrd="0" destOrd="0" presId="urn:microsoft.com/office/officeart/2005/8/layout/hierarchy1"/>
    <dgm:cxn modelId="{7846AAAE-1FA9-FC4E-B45E-85AE56A4F50C}" type="presParOf" srcId="{F1D1DB02-D0A7-3744-92B3-3A12150D2711}" destId="{34C9249F-B682-CB45-9FED-6CD4925546B6}" srcOrd="0" destOrd="0" presId="urn:microsoft.com/office/officeart/2005/8/layout/hierarchy1"/>
    <dgm:cxn modelId="{C628A768-E175-DE4E-B3F9-C3EDBF16E8D2}" type="presParOf" srcId="{F1D1DB02-D0A7-3744-92B3-3A12150D2711}" destId="{4D05671D-FC27-9441-ABD4-29C1E74E8F61}" srcOrd="1" destOrd="0" presId="urn:microsoft.com/office/officeart/2005/8/layout/hierarchy1"/>
    <dgm:cxn modelId="{CCF29F07-81CF-F844-B79B-ACC3FA138DB5}" type="presParOf" srcId="{8BABDC23-CE91-2742-9C98-3E41526AC2EB}" destId="{60B31803-BBD4-A342-857D-2D89AE38AD49}" srcOrd="1" destOrd="0" presId="urn:microsoft.com/office/officeart/2005/8/layout/hierarchy1"/>
    <dgm:cxn modelId="{1CE15EEE-A47A-194C-897A-271A0DB3F6A5}" type="presParOf" srcId="{3528AFCC-62D3-3940-9A64-73FFA1FAFC08}" destId="{539D206B-42D5-884D-9EBE-5144F181B988}" srcOrd="2" destOrd="0" presId="urn:microsoft.com/office/officeart/2005/8/layout/hierarchy1"/>
    <dgm:cxn modelId="{9B14484C-850B-FA48-AF26-619E836C0F2E}" type="presParOf" srcId="{539D206B-42D5-884D-9EBE-5144F181B988}" destId="{549463D2-4825-BE42-8D2D-A24FAA2DD56B}" srcOrd="0" destOrd="0" presId="urn:microsoft.com/office/officeart/2005/8/layout/hierarchy1"/>
    <dgm:cxn modelId="{B6ABDAAC-8A9D-EC4C-A9BE-C3030EE65945}" type="presParOf" srcId="{549463D2-4825-BE42-8D2D-A24FAA2DD56B}" destId="{52594A10-8AC9-FC4A-9DF6-AAC83EB677F7}" srcOrd="0" destOrd="0" presId="urn:microsoft.com/office/officeart/2005/8/layout/hierarchy1"/>
    <dgm:cxn modelId="{E1DBB37F-4F9E-094B-A1BA-242301179652}" type="presParOf" srcId="{549463D2-4825-BE42-8D2D-A24FAA2DD56B}" destId="{18747CA6-D729-6D47-9948-50A3DBA6289C}" srcOrd="1" destOrd="0" presId="urn:microsoft.com/office/officeart/2005/8/layout/hierarchy1"/>
    <dgm:cxn modelId="{C7C3FB74-0CC8-5F47-8680-1704DEAEEB3C}" type="presParOf" srcId="{539D206B-42D5-884D-9EBE-5144F181B988}" destId="{13FDB370-75C3-A447-8192-5D64F58FD827}" srcOrd="1" destOrd="0" presId="urn:microsoft.com/office/officeart/2005/8/layout/hierarchy1"/>
    <dgm:cxn modelId="{610325F8-AECD-7141-9AE4-ECF2BEE2FFB0}" type="presParOf" srcId="{3528AFCC-62D3-3940-9A64-73FFA1FAFC08}" destId="{D18A6084-1A3B-7E4E-9E3F-205A4AEAD389}" srcOrd="3" destOrd="0" presId="urn:microsoft.com/office/officeart/2005/8/layout/hierarchy1"/>
    <dgm:cxn modelId="{934DADB6-E1FC-5842-A3E3-A90C2045A44A}" type="presParOf" srcId="{D18A6084-1A3B-7E4E-9E3F-205A4AEAD389}" destId="{58550644-4E51-4E4E-82FB-D392EF78C56F}" srcOrd="0" destOrd="0" presId="urn:microsoft.com/office/officeart/2005/8/layout/hierarchy1"/>
    <dgm:cxn modelId="{64F964A3-0FEE-7B46-85C1-6E39896FE39F}" type="presParOf" srcId="{58550644-4E51-4E4E-82FB-D392EF78C56F}" destId="{7320DD3B-847D-9144-A9AB-7AC9A057D0D5}" srcOrd="0" destOrd="0" presId="urn:microsoft.com/office/officeart/2005/8/layout/hierarchy1"/>
    <dgm:cxn modelId="{F4B8A670-BCAD-C64D-A4C0-1CB5D56F1908}" type="presParOf" srcId="{58550644-4E51-4E4E-82FB-D392EF78C56F}" destId="{B2EA6AAC-BD3D-484F-B4F1-5FA66E6E6FA3}" srcOrd="1" destOrd="0" presId="urn:microsoft.com/office/officeart/2005/8/layout/hierarchy1"/>
    <dgm:cxn modelId="{D8B22F66-2B42-C142-B0B5-AD3B13C654FE}" type="presParOf" srcId="{D18A6084-1A3B-7E4E-9E3F-205A4AEAD389}" destId="{2742C937-50F9-5342-9A32-6803F36132B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B36ED2-ACC5-CA40-8A04-15EFA6E75FA2}">
      <dsp:nvSpPr>
        <dsp:cNvPr id="0" name=""/>
        <dsp:cNvSpPr/>
      </dsp:nvSpPr>
      <dsp:spPr>
        <a:xfrm>
          <a:off x="6916826" y="44639"/>
          <a:ext cx="1489769" cy="1489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Cleaning Data</a:t>
          </a:r>
        </a:p>
      </dsp:txBody>
      <dsp:txXfrm>
        <a:off x="6916826" y="44639"/>
        <a:ext cx="1489769" cy="1489769"/>
      </dsp:txXfrm>
    </dsp:sp>
    <dsp:sp modelId="{02503952-CEDC-CD4B-9232-A535D9A0FD3A}">
      <dsp:nvSpPr>
        <dsp:cNvPr id="0" name=""/>
        <dsp:cNvSpPr/>
      </dsp:nvSpPr>
      <dsp:spPr>
        <a:xfrm>
          <a:off x="3412219" y="1525"/>
          <a:ext cx="5585737" cy="5585737"/>
        </a:xfrm>
        <a:prstGeom prst="circularArrow">
          <a:avLst>
            <a:gd name="adj1" fmla="val 5201"/>
            <a:gd name="adj2" fmla="val 335962"/>
            <a:gd name="adj3" fmla="val 21293041"/>
            <a:gd name="adj4" fmla="val 19766415"/>
            <a:gd name="adj5" fmla="val 6068"/>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FF73C-1FF4-2B49-89C0-A6D956020CA4}">
      <dsp:nvSpPr>
        <dsp:cNvPr id="0" name=""/>
        <dsp:cNvSpPr/>
      </dsp:nvSpPr>
      <dsp:spPr>
        <a:xfrm>
          <a:off x="7817069" y="2815301"/>
          <a:ext cx="1489769" cy="1489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Generate Regression Model(s)</a:t>
          </a:r>
        </a:p>
      </dsp:txBody>
      <dsp:txXfrm>
        <a:off x="7817069" y="2815301"/>
        <a:ext cx="1489769" cy="1489769"/>
      </dsp:txXfrm>
    </dsp:sp>
    <dsp:sp modelId="{1AC06C5C-5CFA-5B4B-9E04-DAFD026125F5}">
      <dsp:nvSpPr>
        <dsp:cNvPr id="0" name=""/>
        <dsp:cNvSpPr/>
      </dsp:nvSpPr>
      <dsp:spPr>
        <a:xfrm>
          <a:off x="3412219" y="1525"/>
          <a:ext cx="5585737" cy="5585737"/>
        </a:xfrm>
        <a:prstGeom prst="circularArrow">
          <a:avLst>
            <a:gd name="adj1" fmla="val 5201"/>
            <a:gd name="adj2" fmla="val 335962"/>
            <a:gd name="adj3" fmla="val 4014490"/>
            <a:gd name="adj4" fmla="val 2253624"/>
            <a:gd name="adj5" fmla="val 6068"/>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1303C4-711E-DD41-9374-FCB7F8BB1CD7}">
      <dsp:nvSpPr>
        <dsp:cNvPr id="0" name=""/>
        <dsp:cNvSpPr/>
      </dsp:nvSpPr>
      <dsp:spPr>
        <a:xfrm>
          <a:off x="5460203" y="4527664"/>
          <a:ext cx="1489769" cy="1489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Evaluate Model Predictions</a:t>
          </a:r>
        </a:p>
      </dsp:txBody>
      <dsp:txXfrm>
        <a:off x="5460203" y="4527664"/>
        <a:ext cx="1489769" cy="1489769"/>
      </dsp:txXfrm>
    </dsp:sp>
    <dsp:sp modelId="{5201856A-A8D3-5E4D-824D-AD50FC9B7DDA}">
      <dsp:nvSpPr>
        <dsp:cNvPr id="0" name=""/>
        <dsp:cNvSpPr/>
      </dsp:nvSpPr>
      <dsp:spPr>
        <a:xfrm>
          <a:off x="3412219" y="1525"/>
          <a:ext cx="5585737" cy="5585737"/>
        </a:xfrm>
        <a:prstGeom prst="circularArrow">
          <a:avLst>
            <a:gd name="adj1" fmla="val 5201"/>
            <a:gd name="adj2" fmla="val 335962"/>
            <a:gd name="adj3" fmla="val 8210414"/>
            <a:gd name="adj4" fmla="val 6449548"/>
            <a:gd name="adj5" fmla="val 6068"/>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11FDDF-62AB-3E44-B0D1-D0D9C40497BC}">
      <dsp:nvSpPr>
        <dsp:cNvPr id="0" name=""/>
        <dsp:cNvSpPr/>
      </dsp:nvSpPr>
      <dsp:spPr>
        <a:xfrm>
          <a:off x="2885161" y="2815301"/>
          <a:ext cx="1926123" cy="1489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Think about how to get even better/the best predictions</a:t>
          </a:r>
        </a:p>
      </dsp:txBody>
      <dsp:txXfrm>
        <a:off x="2885161" y="2815301"/>
        <a:ext cx="1926123" cy="1489769"/>
      </dsp:txXfrm>
    </dsp:sp>
    <dsp:sp modelId="{8511677B-86A2-BA4B-831E-99CB8B837519}">
      <dsp:nvSpPr>
        <dsp:cNvPr id="0" name=""/>
        <dsp:cNvSpPr/>
      </dsp:nvSpPr>
      <dsp:spPr>
        <a:xfrm>
          <a:off x="3656930" y="97264"/>
          <a:ext cx="5585737" cy="5585737"/>
        </a:xfrm>
        <a:prstGeom prst="circularArrow">
          <a:avLst>
            <a:gd name="adj1" fmla="val 5201"/>
            <a:gd name="adj2" fmla="val 335962"/>
            <a:gd name="adj3" fmla="val 12297623"/>
            <a:gd name="adj4" fmla="val 10770997"/>
            <a:gd name="adj5" fmla="val 6068"/>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DC0561-9616-0246-A8B4-B8C696A3B5B6}">
      <dsp:nvSpPr>
        <dsp:cNvPr id="0" name=""/>
        <dsp:cNvSpPr/>
      </dsp:nvSpPr>
      <dsp:spPr>
        <a:xfrm>
          <a:off x="4003580" y="44639"/>
          <a:ext cx="1489769" cy="1489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EDA</a:t>
          </a:r>
        </a:p>
      </dsp:txBody>
      <dsp:txXfrm>
        <a:off x="4003580" y="44639"/>
        <a:ext cx="1489769" cy="1489769"/>
      </dsp:txXfrm>
    </dsp:sp>
    <dsp:sp modelId="{4303A82F-DF02-F14C-9639-18D2B5664D79}">
      <dsp:nvSpPr>
        <dsp:cNvPr id="0" name=""/>
        <dsp:cNvSpPr/>
      </dsp:nvSpPr>
      <dsp:spPr>
        <a:xfrm>
          <a:off x="3428976" y="138710"/>
          <a:ext cx="5585737" cy="5585737"/>
        </a:xfrm>
        <a:prstGeom prst="circularArrow">
          <a:avLst>
            <a:gd name="adj1" fmla="val 5201"/>
            <a:gd name="adj2" fmla="val 335962"/>
            <a:gd name="adj3" fmla="val 16865479"/>
            <a:gd name="adj4" fmla="val 15198559"/>
            <a:gd name="adj5" fmla="val 6068"/>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37A7B-E95F-4EBA-B0A1-682F71A3C086}">
      <dsp:nvSpPr>
        <dsp:cNvPr id="0" name=""/>
        <dsp:cNvSpPr/>
      </dsp:nvSpPr>
      <dsp:spPr>
        <a:xfrm>
          <a:off x="624000" y="41360"/>
          <a:ext cx="1784250" cy="178425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523A09-140C-4579-98AF-F617A889C0CD}">
      <dsp:nvSpPr>
        <dsp:cNvPr id="0" name=""/>
        <dsp:cNvSpPr/>
      </dsp:nvSpPr>
      <dsp:spPr>
        <a:xfrm>
          <a:off x="1004250" y="421610"/>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4713A5-6082-478C-BB7B-AF4BBE77247C}">
      <dsp:nvSpPr>
        <dsp:cNvPr id="0" name=""/>
        <dsp:cNvSpPr/>
      </dsp:nvSpPr>
      <dsp:spPr>
        <a:xfrm>
          <a:off x="53625" y="2381360"/>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Read the data dictionary</a:t>
          </a:r>
        </a:p>
      </dsp:txBody>
      <dsp:txXfrm>
        <a:off x="53625" y="2381360"/>
        <a:ext cx="2925000" cy="720000"/>
      </dsp:txXfrm>
    </dsp:sp>
    <dsp:sp modelId="{6022FEF4-34B3-4047-901A-1B0561B54CE2}">
      <dsp:nvSpPr>
        <dsp:cNvPr id="0" name=""/>
        <dsp:cNvSpPr/>
      </dsp:nvSpPr>
      <dsp:spPr>
        <a:xfrm>
          <a:off x="4060875" y="41360"/>
          <a:ext cx="1784250" cy="178425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C773A9-53D4-4578-921F-AF04A3BCCDB2}">
      <dsp:nvSpPr>
        <dsp:cNvPr id="0" name=""/>
        <dsp:cNvSpPr/>
      </dsp:nvSpPr>
      <dsp:spPr>
        <a:xfrm>
          <a:off x="4441125" y="421610"/>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C890AF-A012-431C-BCA3-3F06EC304AEB}">
      <dsp:nvSpPr>
        <dsp:cNvPr id="0" name=""/>
        <dsp:cNvSpPr/>
      </dsp:nvSpPr>
      <dsp:spPr>
        <a:xfrm>
          <a:off x="3490500" y="2381360"/>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Determine whether there are missing values</a:t>
          </a:r>
        </a:p>
      </dsp:txBody>
      <dsp:txXfrm>
        <a:off x="3490500" y="2381360"/>
        <a:ext cx="2925000" cy="720000"/>
      </dsp:txXfrm>
    </dsp:sp>
    <dsp:sp modelId="{4F938DDD-689F-46A7-BDE6-490620D5844E}">
      <dsp:nvSpPr>
        <dsp:cNvPr id="0" name=""/>
        <dsp:cNvSpPr/>
      </dsp:nvSpPr>
      <dsp:spPr>
        <a:xfrm>
          <a:off x="7497750" y="41360"/>
          <a:ext cx="1784250" cy="17842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D08DDC-6C79-4ECD-9CCC-157A33030982}">
      <dsp:nvSpPr>
        <dsp:cNvPr id="0" name=""/>
        <dsp:cNvSpPr/>
      </dsp:nvSpPr>
      <dsp:spPr>
        <a:xfrm>
          <a:off x="7878000" y="421610"/>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A39BDD-A1C5-4A40-BF6C-F0CFE23E24DB}">
      <dsp:nvSpPr>
        <dsp:cNvPr id="0" name=""/>
        <dsp:cNvSpPr/>
      </dsp:nvSpPr>
      <dsp:spPr>
        <a:xfrm>
          <a:off x="6927375" y="2381360"/>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Figure out what each categorical value represents</a:t>
          </a:r>
        </a:p>
      </dsp:txBody>
      <dsp:txXfrm>
        <a:off x="6927375" y="2381360"/>
        <a:ext cx="2925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B36ED2-ACC5-CA40-8A04-15EFA6E75FA2}">
      <dsp:nvSpPr>
        <dsp:cNvPr id="0" name=""/>
        <dsp:cNvSpPr/>
      </dsp:nvSpPr>
      <dsp:spPr>
        <a:xfrm>
          <a:off x="6916826" y="44639"/>
          <a:ext cx="1489769" cy="1489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Cleaning Data</a:t>
          </a:r>
        </a:p>
      </dsp:txBody>
      <dsp:txXfrm>
        <a:off x="6916826" y="44639"/>
        <a:ext cx="1489769" cy="1489769"/>
      </dsp:txXfrm>
    </dsp:sp>
    <dsp:sp modelId="{02503952-CEDC-CD4B-9232-A535D9A0FD3A}">
      <dsp:nvSpPr>
        <dsp:cNvPr id="0" name=""/>
        <dsp:cNvSpPr/>
      </dsp:nvSpPr>
      <dsp:spPr>
        <a:xfrm>
          <a:off x="3412219" y="1525"/>
          <a:ext cx="5585737" cy="5585737"/>
        </a:xfrm>
        <a:prstGeom prst="circularArrow">
          <a:avLst>
            <a:gd name="adj1" fmla="val 5201"/>
            <a:gd name="adj2" fmla="val 335962"/>
            <a:gd name="adj3" fmla="val 21293041"/>
            <a:gd name="adj4" fmla="val 19766415"/>
            <a:gd name="adj5" fmla="val 6068"/>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CFF73C-1FF4-2B49-89C0-A6D956020CA4}">
      <dsp:nvSpPr>
        <dsp:cNvPr id="0" name=""/>
        <dsp:cNvSpPr/>
      </dsp:nvSpPr>
      <dsp:spPr>
        <a:xfrm>
          <a:off x="7817069" y="2815301"/>
          <a:ext cx="1489769" cy="1489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Generate Regression Model(s)</a:t>
          </a:r>
        </a:p>
      </dsp:txBody>
      <dsp:txXfrm>
        <a:off x="7817069" y="2815301"/>
        <a:ext cx="1489769" cy="1489769"/>
      </dsp:txXfrm>
    </dsp:sp>
    <dsp:sp modelId="{1AC06C5C-5CFA-5B4B-9E04-DAFD026125F5}">
      <dsp:nvSpPr>
        <dsp:cNvPr id="0" name=""/>
        <dsp:cNvSpPr/>
      </dsp:nvSpPr>
      <dsp:spPr>
        <a:xfrm>
          <a:off x="3412219" y="1525"/>
          <a:ext cx="5585737" cy="5585737"/>
        </a:xfrm>
        <a:prstGeom prst="circularArrow">
          <a:avLst>
            <a:gd name="adj1" fmla="val 5201"/>
            <a:gd name="adj2" fmla="val 335962"/>
            <a:gd name="adj3" fmla="val 4014490"/>
            <a:gd name="adj4" fmla="val 2253624"/>
            <a:gd name="adj5" fmla="val 6068"/>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1303C4-711E-DD41-9374-FCB7F8BB1CD7}">
      <dsp:nvSpPr>
        <dsp:cNvPr id="0" name=""/>
        <dsp:cNvSpPr/>
      </dsp:nvSpPr>
      <dsp:spPr>
        <a:xfrm>
          <a:off x="5460203" y="4527664"/>
          <a:ext cx="1489769" cy="1489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Evaluate Model Predictions</a:t>
          </a:r>
        </a:p>
      </dsp:txBody>
      <dsp:txXfrm>
        <a:off x="5460203" y="4527664"/>
        <a:ext cx="1489769" cy="1489769"/>
      </dsp:txXfrm>
    </dsp:sp>
    <dsp:sp modelId="{5201856A-A8D3-5E4D-824D-AD50FC9B7DDA}">
      <dsp:nvSpPr>
        <dsp:cNvPr id="0" name=""/>
        <dsp:cNvSpPr/>
      </dsp:nvSpPr>
      <dsp:spPr>
        <a:xfrm>
          <a:off x="3412219" y="1525"/>
          <a:ext cx="5585737" cy="5585737"/>
        </a:xfrm>
        <a:prstGeom prst="circularArrow">
          <a:avLst>
            <a:gd name="adj1" fmla="val 5201"/>
            <a:gd name="adj2" fmla="val 335962"/>
            <a:gd name="adj3" fmla="val 8210414"/>
            <a:gd name="adj4" fmla="val 6449548"/>
            <a:gd name="adj5" fmla="val 6068"/>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11FDDF-62AB-3E44-B0D1-D0D9C40497BC}">
      <dsp:nvSpPr>
        <dsp:cNvPr id="0" name=""/>
        <dsp:cNvSpPr/>
      </dsp:nvSpPr>
      <dsp:spPr>
        <a:xfrm>
          <a:off x="2885161" y="2815301"/>
          <a:ext cx="1926123" cy="1489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Think about how to get even better/the best predictions</a:t>
          </a:r>
        </a:p>
      </dsp:txBody>
      <dsp:txXfrm>
        <a:off x="2885161" y="2815301"/>
        <a:ext cx="1926123" cy="1489769"/>
      </dsp:txXfrm>
    </dsp:sp>
    <dsp:sp modelId="{8511677B-86A2-BA4B-831E-99CB8B837519}">
      <dsp:nvSpPr>
        <dsp:cNvPr id="0" name=""/>
        <dsp:cNvSpPr/>
      </dsp:nvSpPr>
      <dsp:spPr>
        <a:xfrm>
          <a:off x="3656930" y="97264"/>
          <a:ext cx="5585737" cy="5585737"/>
        </a:xfrm>
        <a:prstGeom prst="circularArrow">
          <a:avLst>
            <a:gd name="adj1" fmla="val 5201"/>
            <a:gd name="adj2" fmla="val 335962"/>
            <a:gd name="adj3" fmla="val 12297623"/>
            <a:gd name="adj4" fmla="val 10770997"/>
            <a:gd name="adj5" fmla="val 6068"/>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DC0561-9616-0246-A8B4-B8C696A3B5B6}">
      <dsp:nvSpPr>
        <dsp:cNvPr id="0" name=""/>
        <dsp:cNvSpPr/>
      </dsp:nvSpPr>
      <dsp:spPr>
        <a:xfrm>
          <a:off x="4003580" y="44639"/>
          <a:ext cx="1489769" cy="1489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EDA</a:t>
          </a:r>
        </a:p>
      </dsp:txBody>
      <dsp:txXfrm>
        <a:off x="4003580" y="44639"/>
        <a:ext cx="1489769" cy="1489769"/>
      </dsp:txXfrm>
    </dsp:sp>
    <dsp:sp modelId="{4303A82F-DF02-F14C-9639-18D2B5664D79}">
      <dsp:nvSpPr>
        <dsp:cNvPr id="0" name=""/>
        <dsp:cNvSpPr/>
      </dsp:nvSpPr>
      <dsp:spPr>
        <a:xfrm>
          <a:off x="3428976" y="138710"/>
          <a:ext cx="5585737" cy="5585737"/>
        </a:xfrm>
        <a:prstGeom prst="circularArrow">
          <a:avLst>
            <a:gd name="adj1" fmla="val 5201"/>
            <a:gd name="adj2" fmla="val 335962"/>
            <a:gd name="adj3" fmla="val 16865479"/>
            <a:gd name="adj4" fmla="val 15198559"/>
            <a:gd name="adj5" fmla="val 6068"/>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8E758-7B55-4E4D-B664-C16ECA8821C2}">
      <dsp:nvSpPr>
        <dsp:cNvPr id="0" name=""/>
        <dsp:cNvSpPr/>
      </dsp:nvSpPr>
      <dsp:spPr>
        <a:xfrm>
          <a:off x="2902" y="1025159"/>
          <a:ext cx="2072133" cy="1315804"/>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C7658F7-BDCB-E14D-A930-C30FC2A4C59B}">
      <dsp:nvSpPr>
        <dsp:cNvPr id="0" name=""/>
        <dsp:cNvSpPr/>
      </dsp:nvSpPr>
      <dsp:spPr>
        <a:xfrm>
          <a:off x="233139" y="1243885"/>
          <a:ext cx="2072133" cy="131580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u="sng" kern="1200"/>
            <a:t>Quality/Condition</a:t>
          </a:r>
          <a:endParaRPr lang="en-US" sz="2000" kern="1200"/>
        </a:p>
      </dsp:txBody>
      <dsp:txXfrm>
        <a:off x="271678" y="1282424"/>
        <a:ext cx="1995055" cy="1238726"/>
      </dsp:txXfrm>
    </dsp:sp>
    <dsp:sp modelId="{34C9249F-B682-CB45-9FED-6CD4925546B6}">
      <dsp:nvSpPr>
        <dsp:cNvPr id="0" name=""/>
        <dsp:cNvSpPr/>
      </dsp:nvSpPr>
      <dsp:spPr>
        <a:xfrm>
          <a:off x="2535510" y="1025159"/>
          <a:ext cx="2072133" cy="1315804"/>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D05671D-FC27-9441-ABD4-29C1E74E8F61}">
      <dsp:nvSpPr>
        <dsp:cNvPr id="0" name=""/>
        <dsp:cNvSpPr/>
      </dsp:nvSpPr>
      <dsp:spPr>
        <a:xfrm>
          <a:off x="2765747" y="1243885"/>
          <a:ext cx="2072133" cy="131580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u="sng" kern="1200"/>
            <a:t>Area/SF</a:t>
          </a:r>
          <a:endParaRPr lang="en-US" sz="2000" kern="1200"/>
        </a:p>
      </dsp:txBody>
      <dsp:txXfrm>
        <a:off x="2804286" y="1282424"/>
        <a:ext cx="1995055" cy="1238726"/>
      </dsp:txXfrm>
    </dsp:sp>
    <dsp:sp modelId="{52594A10-8AC9-FC4A-9DF6-AAC83EB677F7}">
      <dsp:nvSpPr>
        <dsp:cNvPr id="0" name=""/>
        <dsp:cNvSpPr/>
      </dsp:nvSpPr>
      <dsp:spPr>
        <a:xfrm>
          <a:off x="5068118" y="1025159"/>
          <a:ext cx="2072133" cy="1315804"/>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8747CA6-D729-6D47-9948-50A3DBA6289C}">
      <dsp:nvSpPr>
        <dsp:cNvPr id="0" name=""/>
        <dsp:cNvSpPr/>
      </dsp:nvSpPr>
      <dsp:spPr>
        <a:xfrm>
          <a:off x="5298355" y="1243885"/>
          <a:ext cx="2072133" cy="131580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u="sng" kern="1200"/>
            <a:t>Newness</a:t>
          </a:r>
          <a:endParaRPr lang="en-US" sz="2000" kern="1200"/>
        </a:p>
      </dsp:txBody>
      <dsp:txXfrm>
        <a:off x="5336894" y="1282424"/>
        <a:ext cx="1995055" cy="1238726"/>
      </dsp:txXfrm>
    </dsp:sp>
    <dsp:sp modelId="{7320DD3B-847D-9144-A9AB-7AC9A057D0D5}">
      <dsp:nvSpPr>
        <dsp:cNvPr id="0" name=""/>
        <dsp:cNvSpPr/>
      </dsp:nvSpPr>
      <dsp:spPr>
        <a:xfrm>
          <a:off x="7600725" y="1025159"/>
          <a:ext cx="2072133" cy="1315804"/>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2EA6AAC-BD3D-484F-B4F1-5FA66E6E6FA3}">
      <dsp:nvSpPr>
        <dsp:cNvPr id="0" name=""/>
        <dsp:cNvSpPr/>
      </dsp:nvSpPr>
      <dsp:spPr>
        <a:xfrm>
          <a:off x="7830963" y="1243885"/>
          <a:ext cx="2072133" cy="131580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u="sng" kern="1200"/>
            <a:t># Rooms</a:t>
          </a:r>
          <a:endParaRPr lang="en-US" sz="2000" kern="1200"/>
        </a:p>
      </dsp:txBody>
      <dsp:txXfrm>
        <a:off x="7869502" y="1282424"/>
        <a:ext cx="1995055" cy="1238726"/>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D92751-20AE-174D-8643-A79C973C8A56}" type="datetimeFigureOut">
              <a:rPr lang="en-US" smtClean="0"/>
              <a:t>10/3/19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920976-A062-C340-9B16-4CCF5E4193CC}" type="slidenum">
              <a:rPr lang="en-US" smtClean="0"/>
              <a:t>‹#›</a:t>
            </a:fld>
            <a:endParaRPr lang="en-US"/>
          </a:p>
        </p:txBody>
      </p:sp>
    </p:spTree>
    <p:extLst>
      <p:ext uri="{BB962C8B-B14F-4D97-AF65-F5344CB8AC3E}">
        <p14:creationId xmlns:p14="http://schemas.microsoft.com/office/powerpoint/2010/main" val="760890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10/2/19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7730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19564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7153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70755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52606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31919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25845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3027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22299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6394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07838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6341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91852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638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20951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7819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61471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10/2/19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66004597"/>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tif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tif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24.tiff"/></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2913-EAA4-F544-B238-680426F4CC4A}"/>
              </a:ext>
            </a:extLst>
          </p:cNvPr>
          <p:cNvSpPr>
            <a:spLocks noGrp="1"/>
          </p:cNvSpPr>
          <p:nvPr>
            <p:ph type="ctrTitle"/>
          </p:nvPr>
        </p:nvSpPr>
        <p:spPr>
          <a:xfrm>
            <a:off x="2047874" y="286926"/>
            <a:ext cx="8791575" cy="2387600"/>
          </a:xfrm>
        </p:spPr>
        <p:txBody>
          <a:bodyPr/>
          <a:lstStyle/>
          <a:p>
            <a:r>
              <a:rPr lang="en-US" dirty="0"/>
              <a:t>Project 2 - Ames Housing Data and Kaggle Challenge</a:t>
            </a:r>
          </a:p>
        </p:txBody>
      </p:sp>
      <p:sp>
        <p:nvSpPr>
          <p:cNvPr id="3" name="Subtitle 2">
            <a:extLst>
              <a:ext uri="{FF2B5EF4-FFF2-40B4-BE49-F238E27FC236}">
                <a16:creationId xmlns:a16="http://schemas.microsoft.com/office/drawing/2014/main" id="{BF5640F4-DA1D-3342-B698-2BF7CDEF9F20}"/>
              </a:ext>
            </a:extLst>
          </p:cNvPr>
          <p:cNvSpPr>
            <a:spLocks noGrp="1"/>
          </p:cNvSpPr>
          <p:nvPr>
            <p:ph type="subTitle" idx="1"/>
          </p:nvPr>
        </p:nvSpPr>
        <p:spPr>
          <a:xfrm>
            <a:off x="2047874" y="2674526"/>
            <a:ext cx="8791575" cy="1655762"/>
          </a:xfrm>
        </p:spPr>
        <p:txBody>
          <a:bodyPr/>
          <a:lstStyle/>
          <a:p>
            <a:r>
              <a:rPr lang="en-US" dirty="0"/>
              <a:t>By: Guillermo Delso</a:t>
            </a:r>
          </a:p>
        </p:txBody>
      </p:sp>
      <p:pic>
        <p:nvPicPr>
          <p:cNvPr id="5" name="Picture 4">
            <a:extLst>
              <a:ext uri="{FF2B5EF4-FFF2-40B4-BE49-F238E27FC236}">
                <a16:creationId xmlns:a16="http://schemas.microsoft.com/office/drawing/2014/main" id="{62B3C314-D475-E442-B67B-D8238CE74E3A}"/>
              </a:ext>
            </a:extLst>
          </p:cNvPr>
          <p:cNvPicPr>
            <a:picLocks noChangeAspect="1"/>
          </p:cNvPicPr>
          <p:nvPr/>
        </p:nvPicPr>
        <p:blipFill>
          <a:blip r:embed="rId2"/>
          <a:stretch>
            <a:fillRect/>
          </a:stretch>
        </p:blipFill>
        <p:spPr>
          <a:xfrm>
            <a:off x="5623560" y="2486907"/>
            <a:ext cx="4430412" cy="4399962"/>
          </a:xfrm>
          <a:prstGeom prst="rect">
            <a:avLst/>
          </a:prstGeom>
        </p:spPr>
      </p:pic>
    </p:spTree>
    <p:extLst>
      <p:ext uri="{BB962C8B-B14F-4D97-AF65-F5344CB8AC3E}">
        <p14:creationId xmlns:p14="http://schemas.microsoft.com/office/powerpoint/2010/main" val="63140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BD6A67-48FF-6D4A-AE9A-D0F5C663703B}"/>
              </a:ext>
            </a:extLst>
          </p:cNvPr>
          <p:cNvPicPr>
            <a:picLocks noChangeAspect="1"/>
          </p:cNvPicPr>
          <p:nvPr/>
        </p:nvPicPr>
        <p:blipFill>
          <a:blip r:embed="rId2"/>
          <a:stretch>
            <a:fillRect/>
          </a:stretch>
        </p:blipFill>
        <p:spPr>
          <a:xfrm>
            <a:off x="2217420" y="237648"/>
            <a:ext cx="6987030" cy="3816571"/>
          </a:xfrm>
          <a:prstGeom prst="rect">
            <a:avLst/>
          </a:prstGeom>
        </p:spPr>
      </p:pic>
      <p:sp>
        <p:nvSpPr>
          <p:cNvPr id="5" name="TextBox 4">
            <a:extLst>
              <a:ext uri="{FF2B5EF4-FFF2-40B4-BE49-F238E27FC236}">
                <a16:creationId xmlns:a16="http://schemas.microsoft.com/office/drawing/2014/main" id="{62BD9B4B-20A5-6E44-8C67-C3A37C13343C}"/>
              </a:ext>
            </a:extLst>
          </p:cNvPr>
          <p:cNvSpPr txBox="1"/>
          <p:nvPr/>
        </p:nvSpPr>
        <p:spPr>
          <a:xfrm>
            <a:off x="1600200" y="4054219"/>
            <a:ext cx="8732520" cy="1200329"/>
          </a:xfrm>
          <a:prstGeom prst="rect">
            <a:avLst/>
          </a:prstGeom>
          <a:noFill/>
        </p:spPr>
        <p:txBody>
          <a:bodyPr wrap="square" numCol="2" rtlCol="0">
            <a:spAutoFit/>
          </a:bodyPr>
          <a:lstStyle/>
          <a:p>
            <a:pPr algn="ctr"/>
            <a:r>
              <a:rPr lang="en-US" b="1" u="sng" dirty="0">
                <a:solidFill>
                  <a:schemeClr val="tx2">
                    <a:lumMod val="75000"/>
                  </a:schemeClr>
                </a:solidFill>
              </a:rPr>
              <a:t>Top Zoning</a:t>
            </a:r>
          </a:p>
          <a:p>
            <a:pPr algn="ctr"/>
            <a:r>
              <a:rPr lang="en-US" dirty="0"/>
              <a:t>RL Residential Low Density</a:t>
            </a:r>
          </a:p>
          <a:p>
            <a:pPr algn="ctr"/>
            <a:r>
              <a:rPr lang="en-US" dirty="0"/>
              <a:t>RM Residential Medium Density</a:t>
            </a:r>
          </a:p>
          <a:p>
            <a:pPr algn="ctr"/>
            <a:r>
              <a:rPr lang="en-US" dirty="0"/>
              <a:t>FV Floating Village Residential</a:t>
            </a:r>
          </a:p>
          <a:p>
            <a:pPr algn="ctr"/>
            <a:r>
              <a:rPr lang="en-US" b="1" u="sng" dirty="0">
                <a:solidFill>
                  <a:schemeClr val="accent5"/>
                </a:solidFill>
              </a:rPr>
              <a:t>Top Neighborhoods</a:t>
            </a:r>
          </a:p>
          <a:p>
            <a:pPr algn="ctr"/>
            <a:r>
              <a:rPr lang="en-US" dirty="0" err="1"/>
              <a:t>StoneBr</a:t>
            </a:r>
            <a:r>
              <a:rPr lang="en-US" dirty="0"/>
              <a:t> Stone Brook</a:t>
            </a:r>
          </a:p>
          <a:p>
            <a:pPr algn="ctr"/>
            <a:r>
              <a:rPr lang="en-US" dirty="0" err="1"/>
              <a:t>NridgHt</a:t>
            </a:r>
            <a:r>
              <a:rPr lang="en-US" dirty="0"/>
              <a:t> Northridge Heights</a:t>
            </a:r>
          </a:p>
          <a:p>
            <a:pPr algn="ctr"/>
            <a:r>
              <a:rPr lang="en-US" dirty="0" err="1"/>
              <a:t>NoRidge</a:t>
            </a:r>
            <a:r>
              <a:rPr lang="en-US" dirty="0"/>
              <a:t> Northridge</a:t>
            </a:r>
          </a:p>
        </p:txBody>
      </p:sp>
      <p:sp>
        <p:nvSpPr>
          <p:cNvPr id="6" name="TextBox 5">
            <a:extLst>
              <a:ext uri="{FF2B5EF4-FFF2-40B4-BE49-F238E27FC236}">
                <a16:creationId xmlns:a16="http://schemas.microsoft.com/office/drawing/2014/main" id="{91EFECFA-59C4-1E42-ABD6-25F10CFD70C9}"/>
              </a:ext>
            </a:extLst>
          </p:cNvPr>
          <p:cNvSpPr txBox="1"/>
          <p:nvPr/>
        </p:nvSpPr>
        <p:spPr>
          <a:xfrm>
            <a:off x="1600200" y="5254548"/>
            <a:ext cx="8732520" cy="1200329"/>
          </a:xfrm>
          <a:prstGeom prst="rect">
            <a:avLst/>
          </a:prstGeom>
          <a:noFill/>
        </p:spPr>
        <p:txBody>
          <a:bodyPr wrap="square" numCol="2" rtlCol="0">
            <a:spAutoFit/>
          </a:bodyPr>
          <a:lstStyle/>
          <a:p>
            <a:pPr algn="ctr"/>
            <a:r>
              <a:rPr lang="en-US" b="1" u="sng" dirty="0">
                <a:solidFill>
                  <a:schemeClr val="tx2">
                    <a:lumMod val="75000"/>
                  </a:schemeClr>
                </a:solidFill>
              </a:rPr>
              <a:t>Low Zoning</a:t>
            </a:r>
          </a:p>
          <a:p>
            <a:pPr algn="ctr"/>
            <a:r>
              <a:rPr lang="en-US" dirty="0"/>
              <a:t>I Industrial</a:t>
            </a:r>
          </a:p>
          <a:p>
            <a:pPr algn="ctr"/>
            <a:r>
              <a:rPr lang="en-US" dirty="0"/>
              <a:t>A Agriculture</a:t>
            </a:r>
          </a:p>
          <a:p>
            <a:pPr algn="ctr"/>
            <a:r>
              <a:rPr lang="en-US" dirty="0"/>
              <a:t>C Commercial</a:t>
            </a:r>
          </a:p>
          <a:p>
            <a:pPr algn="ctr"/>
            <a:r>
              <a:rPr lang="en-US" b="1" u="sng" dirty="0">
                <a:solidFill>
                  <a:schemeClr val="accent5"/>
                </a:solidFill>
              </a:rPr>
              <a:t>Not so good Neighborhoods</a:t>
            </a:r>
          </a:p>
          <a:p>
            <a:pPr algn="ctr"/>
            <a:r>
              <a:rPr lang="en-US" dirty="0" err="1"/>
              <a:t>BrDale</a:t>
            </a:r>
            <a:r>
              <a:rPr lang="en-US" dirty="0"/>
              <a:t> </a:t>
            </a:r>
            <a:r>
              <a:rPr lang="en-US" dirty="0" err="1"/>
              <a:t>Briardale</a:t>
            </a:r>
            <a:endParaRPr lang="en-US" dirty="0"/>
          </a:p>
          <a:p>
            <a:pPr algn="ctr"/>
            <a:r>
              <a:rPr lang="en-US" dirty="0" err="1"/>
              <a:t>MeadowV</a:t>
            </a:r>
            <a:r>
              <a:rPr lang="en-US" dirty="0"/>
              <a:t> Meadow Village</a:t>
            </a:r>
          </a:p>
          <a:p>
            <a:pPr algn="ctr"/>
            <a:r>
              <a:rPr lang="en-US" dirty="0" err="1"/>
              <a:t>Blueste</a:t>
            </a:r>
            <a:r>
              <a:rPr lang="en-US" dirty="0"/>
              <a:t> Bluestem</a:t>
            </a:r>
          </a:p>
        </p:txBody>
      </p:sp>
    </p:spTree>
    <p:extLst>
      <p:ext uri="{BB962C8B-B14F-4D97-AF65-F5344CB8AC3E}">
        <p14:creationId xmlns:p14="http://schemas.microsoft.com/office/powerpoint/2010/main" val="451385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496435C9-03C1-7542-98DE-99FAB5A21490}"/>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Numerical Data</a:t>
            </a:r>
          </a:p>
        </p:txBody>
      </p:sp>
    </p:spTree>
    <p:extLst>
      <p:ext uri="{BB962C8B-B14F-4D97-AF65-F5344CB8AC3E}">
        <p14:creationId xmlns:p14="http://schemas.microsoft.com/office/powerpoint/2010/main" val="1117027559"/>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4"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5" name="Group 67">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69" name="Group 68">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1"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2"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3"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8"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70" name="Group 69">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1"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16" name="Picture 2">
            <a:extLst>
              <a:ext uri="{FF2B5EF4-FFF2-40B4-BE49-F238E27FC236}">
                <a16:creationId xmlns:a16="http://schemas.microsoft.com/office/drawing/2014/main" id="{43BCD4D4-0FCB-418E-9D58-033B2DB415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useBgFill="1">
        <p:nvSpPr>
          <p:cNvPr id="117" name="Rectangle 110">
            <a:extLst>
              <a:ext uri="{FF2B5EF4-FFF2-40B4-BE49-F238E27FC236}">
                <a16:creationId xmlns:a16="http://schemas.microsoft.com/office/drawing/2014/main" id="{BC3E363D-4793-4E9B-88F5-58007346C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Picture 2">
            <a:extLst>
              <a:ext uri="{FF2B5EF4-FFF2-40B4-BE49-F238E27FC236}">
                <a16:creationId xmlns:a16="http://schemas.microsoft.com/office/drawing/2014/main" id="{AA3F2319-3466-4D84-ABE4-77BC773F35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27C7276-8218-E143-816D-32926DDF1F10}"/>
              </a:ext>
            </a:extLst>
          </p:cNvPr>
          <p:cNvPicPr>
            <a:picLocks noChangeAspect="1"/>
          </p:cNvPicPr>
          <p:nvPr/>
        </p:nvPicPr>
        <p:blipFill>
          <a:blip r:embed="rId4"/>
          <a:stretch>
            <a:fillRect/>
          </a:stretch>
        </p:blipFill>
        <p:spPr>
          <a:xfrm>
            <a:off x="2890877" y="146223"/>
            <a:ext cx="5303757" cy="6576046"/>
          </a:xfrm>
          <a:prstGeom prst="rect">
            <a:avLst/>
          </a:prstGeom>
        </p:spPr>
      </p:pic>
      <p:sp>
        <p:nvSpPr>
          <p:cNvPr id="108" name="Rectangle 107">
            <a:extLst>
              <a:ext uri="{FF2B5EF4-FFF2-40B4-BE49-F238E27FC236}">
                <a16:creationId xmlns:a16="http://schemas.microsoft.com/office/drawing/2014/main" id="{5BAAB597-97C1-E94B-BA81-B0A5E29DB440}"/>
              </a:ext>
            </a:extLst>
          </p:cNvPr>
          <p:cNvSpPr/>
          <p:nvPr/>
        </p:nvSpPr>
        <p:spPr>
          <a:xfrm>
            <a:off x="2724150" y="135731"/>
            <a:ext cx="5776913" cy="2449757"/>
          </a:xfrm>
          <a:prstGeom prst="rect">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546C026A-8810-724F-A552-846E638E10C5}"/>
              </a:ext>
            </a:extLst>
          </p:cNvPr>
          <p:cNvSpPr/>
          <p:nvPr/>
        </p:nvSpPr>
        <p:spPr>
          <a:xfrm>
            <a:off x="3061597" y="5980042"/>
            <a:ext cx="5133037" cy="752719"/>
          </a:xfrm>
          <a:prstGeom prst="rect">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988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4"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5" name="Group 67">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69" name="Group 68">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1"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2"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3"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8"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70" name="Group 69">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1"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16" name="Picture 2">
            <a:extLst>
              <a:ext uri="{FF2B5EF4-FFF2-40B4-BE49-F238E27FC236}">
                <a16:creationId xmlns:a16="http://schemas.microsoft.com/office/drawing/2014/main" id="{43BCD4D4-0FCB-418E-9D58-033B2DB415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useBgFill="1">
        <p:nvSpPr>
          <p:cNvPr id="117" name="Rectangle 110">
            <a:extLst>
              <a:ext uri="{FF2B5EF4-FFF2-40B4-BE49-F238E27FC236}">
                <a16:creationId xmlns:a16="http://schemas.microsoft.com/office/drawing/2014/main" id="{BC3E363D-4793-4E9B-88F5-58007346C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Picture 2">
            <a:extLst>
              <a:ext uri="{FF2B5EF4-FFF2-40B4-BE49-F238E27FC236}">
                <a16:creationId xmlns:a16="http://schemas.microsoft.com/office/drawing/2014/main" id="{AA3F2319-3466-4D84-ABE4-77BC773F35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7BE79C6-3D83-704F-8C06-8346A7C80202}"/>
              </a:ext>
            </a:extLst>
          </p:cNvPr>
          <p:cNvPicPr>
            <a:picLocks noChangeAspect="1"/>
          </p:cNvPicPr>
          <p:nvPr/>
        </p:nvPicPr>
        <p:blipFill rotWithShape="1">
          <a:blip r:embed="rId4"/>
          <a:srcRect l="725" b="63628"/>
          <a:stretch/>
        </p:blipFill>
        <p:spPr>
          <a:xfrm>
            <a:off x="4192222" y="268845"/>
            <a:ext cx="8260129" cy="3752293"/>
          </a:xfrm>
          <a:prstGeom prst="rect">
            <a:avLst/>
          </a:prstGeom>
        </p:spPr>
      </p:pic>
      <p:sp>
        <p:nvSpPr>
          <p:cNvPr id="7" name="TextBox 6">
            <a:extLst>
              <a:ext uri="{FF2B5EF4-FFF2-40B4-BE49-F238E27FC236}">
                <a16:creationId xmlns:a16="http://schemas.microsoft.com/office/drawing/2014/main" id="{B05E0AA5-A4B4-B942-9F8D-CB80E4F973D8}"/>
              </a:ext>
            </a:extLst>
          </p:cNvPr>
          <p:cNvSpPr txBox="1"/>
          <p:nvPr/>
        </p:nvSpPr>
        <p:spPr>
          <a:xfrm>
            <a:off x="309562" y="456406"/>
            <a:ext cx="3882660" cy="6186309"/>
          </a:xfrm>
          <a:prstGeom prst="rect">
            <a:avLst/>
          </a:prstGeom>
          <a:noFill/>
        </p:spPr>
        <p:txBody>
          <a:bodyPr wrap="square" rtlCol="0">
            <a:spAutoFit/>
          </a:bodyPr>
          <a:lstStyle/>
          <a:p>
            <a:pPr marL="742950" indent="-742950">
              <a:buFont typeface="+mj-lt"/>
              <a:buAutoNum type="arabicPeriod"/>
            </a:pPr>
            <a:r>
              <a:rPr lang="en-US" sz="3600" dirty="0"/>
              <a:t>Overall Qual</a:t>
            </a:r>
          </a:p>
          <a:p>
            <a:pPr marL="742950" indent="-742950">
              <a:buFont typeface="+mj-lt"/>
              <a:buAutoNum type="arabicPeriod"/>
            </a:pPr>
            <a:r>
              <a:rPr lang="en-US" sz="3600" dirty="0"/>
              <a:t>Gr Liv Area</a:t>
            </a:r>
          </a:p>
          <a:p>
            <a:pPr marL="742950" indent="-742950">
              <a:buFont typeface="+mj-lt"/>
              <a:buAutoNum type="arabicPeriod"/>
            </a:pPr>
            <a:r>
              <a:rPr lang="en-US" sz="3600" dirty="0"/>
              <a:t>Garage Area</a:t>
            </a:r>
          </a:p>
          <a:p>
            <a:pPr marL="742950" indent="-742950">
              <a:buFont typeface="+mj-lt"/>
              <a:buAutoNum type="arabicPeriod"/>
            </a:pPr>
            <a:r>
              <a:rPr lang="en-US" sz="3600" dirty="0"/>
              <a:t>Garage Cars</a:t>
            </a:r>
          </a:p>
          <a:p>
            <a:pPr marL="742950" indent="-742950">
              <a:buFont typeface="+mj-lt"/>
              <a:buAutoNum type="arabicPeriod"/>
            </a:pPr>
            <a:r>
              <a:rPr lang="en-US" sz="3600" dirty="0"/>
              <a:t>Total </a:t>
            </a:r>
            <a:r>
              <a:rPr lang="en-US" sz="3600" dirty="0" err="1"/>
              <a:t>Bsmt</a:t>
            </a:r>
            <a:r>
              <a:rPr lang="en-US" sz="3600" dirty="0"/>
              <a:t> SF</a:t>
            </a:r>
          </a:p>
          <a:p>
            <a:pPr marL="742950" indent="-742950">
              <a:buFont typeface="+mj-lt"/>
              <a:buAutoNum type="arabicPeriod"/>
            </a:pPr>
            <a:r>
              <a:rPr lang="en-US" sz="3600" dirty="0"/>
              <a:t>1</a:t>
            </a:r>
            <a:r>
              <a:rPr lang="en-US" sz="3600" baseline="30000" dirty="0"/>
              <a:t>st</a:t>
            </a:r>
            <a:r>
              <a:rPr lang="en-US" sz="3600" dirty="0"/>
              <a:t> </a:t>
            </a:r>
            <a:r>
              <a:rPr lang="en-US" sz="3600" dirty="0" err="1"/>
              <a:t>Flr</a:t>
            </a:r>
            <a:r>
              <a:rPr lang="en-US" sz="3600" dirty="0"/>
              <a:t> SF</a:t>
            </a:r>
          </a:p>
          <a:p>
            <a:pPr marL="742950" indent="-742950">
              <a:buFont typeface="+mj-lt"/>
              <a:buAutoNum type="arabicPeriod"/>
            </a:pPr>
            <a:r>
              <a:rPr lang="en-US" sz="3600" dirty="0"/>
              <a:t>Year Built</a:t>
            </a:r>
          </a:p>
          <a:p>
            <a:pPr marL="742950" indent="-742950">
              <a:buFont typeface="+mj-lt"/>
              <a:buAutoNum type="arabicPeriod"/>
            </a:pPr>
            <a:r>
              <a:rPr lang="en-US" sz="3600" dirty="0"/>
              <a:t>Year </a:t>
            </a:r>
            <a:r>
              <a:rPr lang="en-US" sz="3600" dirty="0" err="1"/>
              <a:t>Remod</a:t>
            </a:r>
            <a:r>
              <a:rPr lang="en-US" sz="3600" dirty="0"/>
              <a:t>/Add</a:t>
            </a:r>
          </a:p>
          <a:p>
            <a:pPr marL="742950" indent="-742950">
              <a:buFont typeface="+mj-lt"/>
              <a:buAutoNum type="arabicPeriod"/>
            </a:pPr>
            <a:r>
              <a:rPr lang="en-US" sz="3600" dirty="0"/>
              <a:t>Full Bath</a:t>
            </a:r>
          </a:p>
          <a:p>
            <a:pPr marL="742950" indent="-742950">
              <a:buFont typeface="+mj-lt"/>
              <a:buAutoNum type="arabicPeriod"/>
            </a:pPr>
            <a:r>
              <a:rPr lang="en-US" sz="3600" dirty="0" err="1"/>
              <a:t>TotRms</a:t>
            </a:r>
            <a:r>
              <a:rPr lang="en-US" sz="3600" dirty="0"/>
              <a:t> </a:t>
            </a:r>
            <a:r>
              <a:rPr lang="en-US" sz="3600" dirty="0" err="1"/>
              <a:t>AbvGrd</a:t>
            </a:r>
            <a:endParaRPr lang="en-US" dirty="0"/>
          </a:p>
        </p:txBody>
      </p:sp>
    </p:spTree>
    <p:extLst>
      <p:ext uri="{BB962C8B-B14F-4D97-AF65-F5344CB8AC3E}">
        <p14:creationId xmlns:p14="http://schemas.microsoft.com/office/powerpoint/2010/main" val="3877907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4"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5" name="Group 67">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69" name="Group 68">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1"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2"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3"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8"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70" name="Group 69">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1"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16" name="Picture 2">
            <a:extLst>
              <a:ext uri="{FF2B5EF4-FFF2-40B4-BE49-F238E27FC236}">
                <a16:creationId xmlns:a16="http://schemas.microsoft.com/office/drawing/2014/main" id="{43BCD4D4-0FCB-418E-9D58-033B2DB415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useBgFill="1">
        <p:nvSpPr>
          <p:cNvPr id="117" name="Rectangle 110">
            <a:extLst>
              <a:ext uri="{FF2B5EF4-FFF2-40B4-BE49-F238E27FC236}">
                <a16:creationId xmlns:a16="http://schemas.microsoft.com/office/drawing/2014/main" id="{BC3E363D-4793-4E9B-88F5-58007346C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Picture 2">
            <a:extLst>
              <a:ext uri="{FF2B5EF4-FFF2-40B4-BE49-F238E27FC236}">
                <a16:creationId xmlns:a16="http://schemas.microsoft.com/office/drawing/2014/main" id="{AA3F2319-3466-4D84-ABE4-77BC773F35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05E0AA5-A4B4-B942-9F8D-CB80E4F973D8}"/>
              </a:ext>
            </a:extLst>
          </p:cNvPr>
          <p:cNvSpPr txBox="1"/>
          <p:nvPr/>
        </p:nvSpPr>
        <p:spPr>
          <a:xfrm>
            <a:off x="309562" y="456406"/>
            <a:ext cx="3882660" cy="6186309"/>
          </a:xfrm>
          <a:prstGeom prst="rect">
            <a:avLst/>
          </a:prstGeom>
          <a:noFill/>
        </p:spPr>
        <p:txBody>
          <a:bodyPr wrap="square" rtlCol="0">
            <a:spAutoFit/>
          </a:bodyPr>
          <a:lstStyle/>
          <a:p>
            <a:pPr marL="742950" indent="-742950">
              <a:buFont typeface="+mj-lt"/>
              <a:buAutoNum type="arabicPeriod"/>
            </a:pPr>
            <a:r>
              <a:rPr lang="en-US" sz="3600" dirty="0"/>
              <a:t>Overall Qual</a:t>
            </a:r>
          </a:p>
          <a:p>
            <a:pPr marL="742950" indent="-742950">
              <a:buFont typeface="+mj-lt"/>
              <a:buAutoNum type="arabicPeriod"/>
            </a:pPr>
            <a:r>
              <a:rPr lang="en-US" sz="3600" dirty="0"/>
              <a:t>Gr Liv Area</a:t>
            </a:r>
          </a:p>
          <a:p>
            <a:pPr marL="742950" indent="-742950">
              <a:buFont typeface="+mj-lt"/>
              <a:buAutoNum type="arabicPeriod"/>
            </a:pPr>
            <a:r>
              <a:rPr lang="en-US" sz="3600" dirty="0"/>
              <a:t>Garage Area</a:t>
            </a:r>
          </a:p>
          <a:p>
            <a:pPr marL="742950" indent="-742950">
              <a:buFont typeface="+mj-lt"/>
              <a:buAutoNum type="arabicPeriod"/>
            </a:pPr>
            <a:r>
              <a:rPr lang="en-US" sz="3600" dirty="0"/>
              <a:t>Garage Cars</a:t>
            </a:r>
          </a:p>
          <a:p>
            <a:pPr marL="742950" indent="-742950">
              <a:buFont typeface="+mj-lt"/>
              <a:buAutoNum type="arabicPeriod"/>
            </a:pPr>
            <a:r>
              <a:rPr lang="en-US" sz="3600" dirty="0"/>
              <a:t>Total </a:t>
            </a:r>
            <a:r>
              <a:rPr lang="en-US" sz="3600" dirty="0" err="1"/>
              <a:t>Bsmt</a:t>
            </a:r>
            <a:r>
              <a:rPr lang="en-US" sz="3600" dirty="0"/>
              <a:t> SF</a:t>
            </a:r>
          </a:p>
          <a:p>
            <a:pPr marL="742950" indent="-742950">
              <a:buFont typeface="+mj-lt"/>
              <a:buAutoNum type="arabicPeriod"/>
            </a:pPr>
            <a:r>
              <a:rPr lang="en-US" sz="3600" dirty="0"/>
              <a:t>1</a:t>
            </a:r>
            <a:r>
              <a:rPr lang="en-US" sz="3600" baseline="30000" dirty="0"/>
              <a:t>st</a:t>
            </a:r>
            <a:r>
              <a:rPr lang="en-US" sz="3600" dirty="0"/>
              <a:t> </a:t>
            </a:r>
            <a:r>
              <a:rPr lang="en-US" sz="3600" dirty="0" err="1"/>
              <a:t>Flr</a:t>
            </a:r>
            <a:r>
              <a:rPr lang="en-US" sz="3600" dirty="0"/>
              <a:t> SF</a:t>
            </a:r>
          </a:p>
          <a:p>
            <a:pPr marL="742950" indent="-742950">
              <a:buFont typeface="+mj-lt"/>
              <a:buAutoNum type="arabicPeriod"/>
            </a:pPr>
            <a:r>
              <a:rPr lang="en-US" sz="3600" dirty="0"/>
              <a:t>Year Built</a:t>
            </a:r>
          </a:p>
          <a:p>
            <a:pPr marL="742950" indent="-742950">
              <a:buFont typeface="+mj-lt"/>
              <a:buAutoNum type="arabicPeriod"/>
            </a:pPr>
            <a:r>
              <a:rPr lang="en-US" sz="3600" dirty="0"/>
              <a:t>Year </a:t>
            </a:r>
            <a:r>
              <a:rPr lang="en-US" sz="3600" dirty="0" err="1"/>
              <a:t>Remod</a:t>
            </a:r>
            <a:r>
              <a:rPr lang="en-US" sz="3600" dirty="0"/>
              <a:t>/Add</a:t>
            </a:r>
          </a:p>
          <a:p>
            <a:pPr marL="742950" indent="-742950">
              <a:buFont typeface="+mj-lt"/>
              <a:buAutoNum type="arabicPeriod"/>
            </a:pPr>
            <a:r>
              <a:rPr lang="en-US" sz="3600" dirty="0"/>
              <a:t>Full Bath</a:t>
            </a:r>
          </a:p>
          <a:p>
            <a:pPr marL="742950" indent="-742950">
              <a:buFont typeface="+mj-lt"/>
              <a:buAutoNum type="arabicPeriod"/>
            </a:pPr>
            <a:r>
              <a:rPr lang="en-US" sz="3600" dirty="0" err="1"/>
              <a:t>TotRms</a:t>
            </a:r>
            <a:r>
              <a:rPr lang="en-US" sz="3600" dirty="0"/>
              <a:t> </a:t>
            </a:r>
            <a:r>
              <a:rPr lang="en-US" sz="3600" dirty="0" err="1"/>
              <a:t>AbvGrd</a:t>
            </a:r>
            <a:endParaRPr lang="en-US" dirty="0"/>
          </a:p>
        </p:txBody>
      </p:sp>
      <p:sp>
        <p:nvSpPr>
          <p:cNvPr id="49" name="Rectangle 48">
            <a:extLst>
              <a:ext uri="{FF2B5EF4-FFF2-40B4-BE49-F238E27FC236}">
                <a16:creationId xmlns:a16="http://schemas.microsoft.com/office/drawing/2014/main" id="{7891A362-4EEA-C243-A910-84DD874D9147}"/>
              </a:ext>
            </a:extLst>
          </p:cNvPr>
          <p:cNvSpPr/>
          <p:nvPr/>
        </p:nvSpPr>
        <p:spPr>
          <a:xfrm>
            <a:off x="255614" y="5475287"/>
            <a:ext cx="5133037" cy="1071807"/>
          </a:xfrm>
          <a:prstGeom prst="rect">
            <a:avLst/>
          </a:prstGeom>
          <a:noFill/>
          <a:ln w="127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E347ADE-F52C-D045-86D3-5F3B58F00EE9}"/>
              </a:ext>
            </a:extLst>
          </p:cNvPr>
          <p:cNvSpPr/>
          <p:nvPr/>
        </p:nvSpPr>
        <p:spPr>
          <a:xfrm>
            <a:off x="247649" y="1089595"/>
            <a:ext cx="5133037" cy="1071807"/>
          </a:xfrm>
          <a:prstGeom prst="rect">
            <a:avLst/>
          </a:prstGeom>
          <a:noFill/>
          <a:ln w="1270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F0C624F-D428-8446-A08E-85634C493417}"/>
              </a:ext>
            </a:extLst>
          </p:cNvPr>
          <p:cNvSpPr/>
          <p:nvPr/>
        </p:nvSpPr>
        <p:spPr>
          <a:xfrm>
            <a:off x="255614" y="3825998"/>
            <a:ext cx="5133037" cy="1582615"/>
          </a:xfrm>
          <a:prstGeom prst="rect">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9E1EC634-4E96-A944-8BBC-E94A7DB344AB}"/>
              </a:ext>
            </a:extLst>
          </p:cNvPr>
          <p:cNvCxnSpPr>
            <a:cxnSpLocks/>
            <a:stCxn id="48" idx="3"/>
          </p:cNvCxnSpPr>
          <p:nvPr/>
        </p:nvCxnSpPr>
        <p:spPr>
          <a:xfrm>
            <a:off x="5385449" y="708260"/>
            <a:ext cx="3415651" cy="23260"/>
          </a:xfrm>
          <a:prstGeom prst="line">
            <a:avLst/>
          </a:prstGeom>
          <a:ln w="69850"/>
        </p:spPr>
        <p:style>
          <a:lnRef idx="1">
            <a:schemeClr val="accent6"/>
          </a:lnRef>
          <a:fillRef idx="0">
            <a:schemeClr val="accent6"/>
          </a:fillRef>
          <a:effectRef idx="0">
            <a:schemeClr val="accent6"/>
          </a:effectRef>
          <a:fontRef idx="minor">
            <a:schemeClr val="tx1"/>
          </a:fontRef>
        </p:style>
      </p:cxnSp>
      <p:cxnSp>
        <p:nvCxnSpPr>
          <p:cNvPr id="55" name="Straight Connector 54">
            <a:extLst>
              <a:ext uri="{FF2B5EF4-FFF2-40B4-BE49-F238E27FC236}">
                <a16:creationId xmlns:a16="http://schemas.microsoft.com/office/drawing/2014/main" id="{626E47A6-F98D-7B49-A3A5-CE497033A468}"/>
              </a:ext>
            </a:extLst>
          </p:cNvPr>
          <p:cNvCxnSpPr>
            <a:cxnSpLocks/>
          </p:cNvCxnSpPr>
          <p:nvPr/>
        </p:nvCxnSpPr>
        <p:spPr>
          <a:xfrm>
            <a:off x="5418786" y="1622446"/>
            <a:ext cx="1878519" cy="12679"/>
          </a:xfrm>
          <a:prstGeom prst="line">
            <a:avLst/>
          </a:prstGeom>
          <a:ln w="69850">
            <a:solidFill>
              <a:srgbClr val="00B050"/>
            </a:solidFill>
          </a:ln>
        </p:spPr>
        <p:style>
          <a:lnRef idx="1">
            <a:schemeClr val="accent6"/>
          </a:lnRef>
          <a:fillRef idx="0">
            <a:schemeClr val="accent6"/>
          </a:fillRef>
          <a:effectRef idx="0">
            <a:schemeClr val="accent6"/>
          </a:effectRef>
          <a:fontRef idx="minor">
            <a:schemeClr val="tx1"/>
          </a:fontRef>
        </p:style>
      </p:cxnSp>
      <p:cxnSp>
        <p:nvCxnSpPr>
          <p:cNvPr id="57" name="Straight Connector 56">
            <a:extLst>
              <a:ext uri="{FF2B5EF4-FFF2-40B4-BE49-F238E27FC236}">
                <a16:creationId xmlns:a16="http://schemas.microsoft.com/office/drawing/2014/main" id="{3EB2A6DA-12DC-B144-A7B8-5B2B540711FF}"/>
              </a:ext>
            </a:extLst>
          </p:cNvPr>
          <p:cNvCxnSpPr>
            <a:cxnSpLocks/>
          </p:cNvCxnSpPr>
          <p:nvPr/>
        </p:nvCxnSpPr>
        <p:spPr>
          <a:xfrm>
            <a:off x="5419144" y="3324277"/>
            <a:ext cx="1878519" cy="12679"/>
          </a:xfrm>
          <a:prstGeom prst="line">
            <a:avLst/>
          </a:prstGeom>
          <a:ln w="69850">
            <a:solidFill>
              <a:srgbClr val="00B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a:extLst>
              <a:ext uri="{FF2B5EF4-FFF2-40B4-BE49-F238E27FC236}">
                <a16:creationId xmlns:a16="http://schemas.microsoft.com/office/drawing/2014/main" id="{21E6C800-63CE-924A-93A1-1851F364039A}"/>
              </a:ext>
            </a:extLst>
          </p:cNvPr>
          <p:cNvCxnSpPr>
            <a:cxnSpLocks/>
          </p:cNvCxnSpPr>
          <p:nvPr/>
        </p:nvCxnSpPr>
        <p:spPr>
          <a:xfrm>
            <a:off x="7297305" y="1628785"/>
            <a:ext cx="0" cy="1716051"/>
          </a:xfrm>
          <a:prstGeom prst="line">
            <a:avLst/>
          </a:prstGeom>
          <a:ln w="69850">
            <a:solidFill>
              <a:srgbClr val="00B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a:extLst>
              <a:ext uri="{FF2B5EF4-FFF2-40B4-BE49-F238E27FC236}">
                <a16:creationId xmlns:a16="http://schemas.microsoft.com/office/drawing/2014/main" id="{0C7837DC-1636-CA43-9EF6-FB347C900A93}"/>
              </a:ext>
            </a:extLst>
          </p:cNvPr>
          <p:cNvCxnSpPr>
            <a:cxnSpLocks/>
          </p:cNvCxnSpPr>
          <p:nvPr/>
        </p:nvCxnSpPr>
        <p:spPr>
          <a:xfrm>
            <a:off x="7296948" y="2519373"/>
            <a:ext cx="1504152" cy="6340"/>
          </a:xfrm>
          <a:prstGeom prst="line">
            <a:avLst/>
          </a:prstGeom>
          <a:ln w="69850">
            <a:solidFill>
              <a:srgbClr val="00B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a:extLst>
              <a:ext uri="{FF2B5EF4-FFF2-40B4-BE49-F238E27FC236}">
                <a16:creationId xmlns:a16="http://schemas.microsoft.com/office/drawing/2014/main" id="{7BF53D3A-0EB4-1149-869F-FC4B6D017A75}"/>
              </a:ext>
            </a:extLst>
          </p:cNvPr>
          <p:cNvCxnSpPr/>
          <p:nvPr/>
        </p:nvCxnSpPr>
        <p:spPr>
          <a:xfrm flipV="1">
            <a:off x="5388651" y="4772332"/>
            <a:ext cx="3415651" cy="338"/>
          </a:xfrm>
          <a:prstGeom prst="line">
            <a:avLst/>
          </a:prstGeom>
          <a:ln w="69850">
            <a:solidFill>
              <a:schemeClr val="accent5"/>
            </a:solidFill>
          </a:ln>
        </p:spPr>
        <p:style>
          <a:lnRef idx="1">
            <a:schemeClr val="accent6"/>
          </a:lnRef>
          <a:fillRef idx="0">
            <a:schemeClr val="accent6"/>
          </a:fillRef>
          <a:effectRef idx="0">
            <a:schemeClr val="accent6"/>
          </a:effectRef>
          <a:fontRef idx="minor">
            <a:schemeClr val="tx1"/>
          </a:fontRef>
        </p:style>
      </p:cxnSp>
      <p:cxnSp>
        <p:nvCxnSpPr>
          <p:cNvPr id="65" name="Straight Connector 64">
            <a:extLst>
              <a:ext uri="{FF2B5EF4-FFF2-40B4-BE49-F238E27FC236}">
                <a16:creationId xmlns:a16="http://schemas.microsoft.com/office/drawing/2014/main" id="{CB3E0FAB-9A14-C343-A17D-9C5A37ABB6A7}"/>
              </a:ext>
            </a:extLst>
          </p:cNvPr>
          <p:cNvCxnSpPr/>
          <p:nvPr/>
        </p:nvCxnSpPr>
        <p:spPr>
          <a:xfrm flipV="1">
            <a:off x="5380686" y="6020548"/>
            <a:ext cx="3415651" cy="338"/>
          </a:xfrm>
          <a:prstGeom prst="line">
            <a:avLst/>
          </a:prstGeom>
          <a:ln w="69850">
            <a:solidFill>
              <a:schemeClr val="accent2"/>
            </a:solidFill>
          </a:ln>
        </p:spPr>
        <p:style>
          <a:lnRef idx="1">
            <a:schemeClr val="accent6"/>
          </a:lnRef>
          <a:fillRef idx="0">
            <a:schemeClr val="accent6"/>
          </a:fillRef>
          <a:effectRef idx="0">
            <a:schemeClr val="accent6"/>
          </a:effectRef>
          <a:fontRef idx="minor">
            <a:schemeClr val="tx1"/>
          </a:fontRef>
        </p:style>
      </p:cxnSp>
      <p:sp>
        <p:nvSpPr>
          <p:cNvPr id="48" name="Rectangle 47">
            <a:extLst>
              <a:ext uri="{FF2B5EF4-FFF2-40B4-BE49-F238E27FC236}">
                <a16:creationId xmlns:a16="http://schemas.microsoft.com/office/drawing/2014/main" id="{AABA03EF-9BC9-CE45-8BEA-C50015ABB4F7}"/>
              </a:ext>
            </a:extLst>
          </p:cNvPr>
          <p:cNvSpPr/>
          <p:nvPr/>
        </p:nvSpPr>
        <p:spPr>
          <a:xfrm>
            <a:off x="252412" y="355499"/>
            <a:ext cx="5133037" cy="705522"/>
          </a:xfrm>
          <a:prstGeom prst="rect">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16E6922-A059-A84E-80D1-02A91CB1B17C}"/>
              </a:ext>
            </a:extLst>
          </p:cNvPr>
          <p:cNvSpPr/>
          <p:nvPr/>
        </p:nvSpPr>
        <p:spPr>
          <a:xfrm>
            <a:off x="261937" y="2701804"/>
            <a:ext cx="5133037" cy="1071807"/>
          </a:xfrm>
          <a:prstGeom prst="rect">
            <a:avLst/>
          </a:prstGeom>
          <a:noFill/>
          <a:ln w="1270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48D021-9420-6344-8FB9-795DCA02395C}"/>
              </a:ext>
            </a:extLst>
          </p:cNvPr>
          <p:cNvSpPr txBox="1"/>
          <p:nvPr/>
        </p:nvSpPr>
        <p:spPr>
          <a:xfrm>
            <a:off x="8804303" y="128549"/>
            <a:ext cx="3159098" cy="861774"/>
          </a:xfrm>
          <a:prstGeom prst="rect">
            <a:avLst/>
          </a:prstGeom>
          <a:noFill/>
        </p:spPr>
        <p:txBody>
          <a:bodyPr wrap="square" rtlCol="0">
            <a:spAutoFit/>
          </a:bodyPr>
          <a:lstStyle/>
          <a:p>
            <a:endParaRPr lang="en-US" dirty="0"/>
          </a:p>
          <a:p>
            <a:r>
              <a:rPr lang="en-US" sz="3200" u="sng" dirty="0"/>
              <a:t>Quality/Condition</a:t>
            </a:r>
          </a:p>
        </p:txBody>
      </p:sp>
      <p:sp>
        <p:nvSpPr>
          <p:cNvPr id="68" name="TextBox 67">
            <a:extLst>
              <a:ext uri="{FF2B5EF4-FFF2-40B4-BE49-F238E27FC236}">
                <a16:creationId xmlns:a16="http://schemas.microsoft.com/office/drawing/2014/main" id="{731AA71B-260A-954D-86E2-1159EB49F0BE}"/>
              </a:ext>
            </a:extLst>
          </p:cNvPr>
          <p:cNvSpPr txBox="1"/>
          <p:nvPr/>
        </p:nvSpPr>
        <p:spPr>
          <a:xfrm>
            <a:off x="8918602" y="1849040"/>
            <a:ext cx="1799117" cy="861774"/>
          </a:xfrm>
          <a:prstGeom prst="rect">
            <a:avLst/>
          </a:prstGeom>
          <a:noFill/>
        </p:spPr>
        <p:txBody>
          <a:bodyPr wrap="square" rtlCol="0">
            <a:spAutoFit/>
          </a:bodyPr>
          <a:lstStyle/>
          <a:p>
            <a:endParaRPr lang="en-US" dirty="0"/>
          </a:p>
          <a:p>
            <a:r>
              <a:rPr lang="en-US" sz="3200" u="sng" dirty="0"/>
              <a:t>Area/SF</a:t>
            </a:r>
          </a:p>
        </p:txBody>
      </p:sp>
      <p:sp>
        <p:nvSpPr>
          <p:cNvPr id="108" name="TextBox 107">
            <a:extLst>
              <a:ext uri="{FF2B5EF4-FFF2-40B4-BE49-F238E27FC236}">
                <a16:creationId xmlns:a16="http://schemas.microsoft.com/office/drawing/2014/main" id="{910A5805-7465-3B49-85B5-9C31AFB7838B}"/>
              </a:ext>
            </a:extLst>
          </p:cNvPr>
          <p:cNvSpPr txBox="1"/>
          <p:nvPr/>
        </p:nvSpPr>
        <p:spPr>
          <a:xfrm>
            <a:off x="8999565" y="4064158"/>
            <a:ext cx="1799117" cy="861774"/>
          </a:xfrm>
          <a:prstGeom prst="rect">
            <a:avLst/>
          </a:prstGeom>
          <a:noFill/>
        </p:spPr>
        <p:txBody>
          <a:bodyPr wrap="square" rtlCol="0">
            <a:spAutoFit/>
          </a:bodyPr>
          <a:lstStyle/>
          <a:p>
            <a:endParaRPr lang="en-US" dirty="0"/>
          </a:p>
          <a:p>
            <a:r>
              <a:rPr lang="en-US" sz="3200" u="sng" dirty="0"/>
              <a:t>Newness</a:t>
            </a:r>
          </a:p>
        </p:txBody>
      </p:sp>
      <p:sp>
        <p:nvSpPr>
          <p:cNvPr id="109" name="TextBox 108">
            <a:extLst>
              <a:ext uri="{FF2B5EF4-FFF2-40B4-BE49-F238E27FC236}">
                <a16:creationId xmlns:a16="http://schemas.microsoft.com/office/drawing/2014/main" id="{4EBBB5AE-B73C-D14B-8EC7-C0C3E74EF178}"/>
              </a:ext>
            </a:extLst>
          </p:cNvPr>
          <p:cNvSpPr txBox="1"/>
          <p:nvPr/>
        </p:nvSpPr>
        <p:spPr>
          <a:xfrm>
            <a:off x="9110013" y="5404724"/>
            <a:ext cx="1799117" cy="861774"/>
          </a:xfrm>
          <a:prstGeom prst="rect">
            <a:avLst/>
          </a:prstGeom>
          <a:noFill/>
        </p:spPr>
        <p:txBody>
          <a:bodyPr wrap="square" rtlCol="0">
            <a:spAutoFit/>
          </a:bodyPr>
          <a:lstStyle/>
          <a:p>
            <a:endParaRPr lang="en-US" dirty="0"/>
          </a:p>
          <a:p>
            <a:r>
              <a:rPr lang="en-US" sz="3200" u="sng" dirty="0"/>
              <a:t># Rooms</a:t>
            </a:r>
          </a:p>
        </p:txBody>
      </p:sp>
    </p:spTree>
    <p:extLst>
      <p:ext uri="{BB962C8B-B14F-4D97-AF65-F5344CB8AC3E}">
        <p14:creationId xmlns:p14="http://schemas.microsoft.com/office/powerpoint/2010/main" val="3714674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5" name="Group 14">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7"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9"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4"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6" name="Group 15">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7"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5" name="Picture 2">
            <a:extLst>
              <a:ext uri="{FF2B5EF4-FFF2-40B4-BE49-F238E27FC236}">
                <a16:creationId xmlns:a16="http://schemas.microsoft.com/office/drawing/2014/main" id="{43BCD4D4-0FCB-418E-9D58-033B2DB415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useBgFill="1">
        <p:nvSpPr>
          <p:cNvPr id="57" name="Rectangle 56">
            <a:extLst>
              <a:ext uri="{FF2B5EF4-FFF2-40B4-BE49-F238E27FC236}">
                <a16:creationId xmlns:a16="http://schemas.microsoft.com/office/drawing/2014/main" id="{BC3E363D-4793-4E9B-88F5-58007346C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2">
            <a:extLst>
              <a:ext uri="{FF2B5EF4-FFF2-40B4-BE49-F238E27FC236}">
                <a16:creationId xmlns:a16="http://schemas.microsoft.com/office/drawing/2014/main" id="{AA3F2319-3466-4D84-ABE4-77BC773F35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0552E095-F911-664C-9955-3BA845130317}"/>
              </a:ext>
            </a:extLst>
          </p:cNvPr>
          <p:cNvSpPr txBox="1"/>
          <p:nvPr/>
        </p:nvSpPr>
        <p:spPr>
          <a:xfrm>
            <a:off x="4357708" y="-10457"/>
            <a:ext cx="4510074" cy="1046440"/>
          </a:xfrm>
          <a:prstGeom prst="rect">
            <a:avLst/>
          </a:prstGeom>
          <a:noFill/>
        </p:spPr>
        <p:txBody>
          <a:bodyPr wrap="square" rtlCol="0">
            <a:spAutoFit/>
          </a:bodyPr>
          <a:lstStyle/>
          <a:p>
            <a:endParaRPr lang="en-US" dirty="0"/>
          </a:p>
          <a:p>
            <a:r>
              <a:rPr lang="en-US" sz="4400" u="sng" dirty="0"/>
              <a:t>Quality/Condition</a:t>
            </a:r>
          </a:p>
        </p:txBody>
      </p:sp>
      <p:pic>
        <p:nvPicPr>
          <p:cNvPr id="8" name="Picture 7">
            <a:extLst>
              <a:ext uri="{FF2B5EF4-FFF2-40B4-BE49-F238E27FC236}">
                <a16:creationId xmlns:a16="http://schemas.microsoft.com/office/drawing/2014/main" id="{84BB301B-55E2-0940-8A33-2A566694E8E0}"/>
              </a:ext>
            </a:extLst>
          </p:cNvPr>
          <p:cNvPicPr>
            <a:picLocks noChangeAspect="1"/>
          </p:cNvPicPr>
          <p:nvPr/>
        </p:nvPicPr>
        <p:blipFill>
          <a:blip r:embed="rId4"/>
          <a:stretch>
            <a:fillRect/>
          </a:stretch>
        </p:blipFill>
        <p:spPr>
          <a:xfrm>
            <a:off x="114300" y="1129542"/>
            <a:ext cx="11094539" cy="5392185"/>
          </a:xfrm>
          <a:prstGeom prst="rect">
            <a:avLst/>
          </a:prstGeom>
        </p:spPr>
      </p:pic>
    </p:spTree>
    <p:extLst>
      <p:ext uri="{BB962C8B-B14F-4D97-AF65-F5344CB8AC3E}">
        <p14:creationId xmlns:p14="http://schemas.microsoft.com/office/powerpoint/2010/main" val="924483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 name="Group 13">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7"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5" name="Group 14">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4" name="Picture 2">
            <a:extLst>
              <a:ext uri="{FF2B5EF4-FFF2-40B4-BE49-F238E27FC236}">
                <a16:creationId xmlns:a16="http://schemas.microsoft.com/office/drawing/2014/main" id="{43BCD4D4-0FCB-418E-9D58-033B2DB415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useBgFill="1">
        <p:nvSpPr>
          <p:cNvPr id="56" name="Rectangle 55">
            <a:extLst>
              <a:ext uri="{FF2B5EF4-FFF2-40B4-BE49-F238E27FC236}">
                <a16:creationId xmlns:a16="http://schemas.microsoft.com/office/drawing/2014/main" id="{BC3E363D-4793-4E9B-88F5-58007346C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a:extLst>
              <a:ext uri="{FF2B5EF4-FFF2-40B4-BE49-F238E27FC236}">
                <a16:creationId xmlns:a16="http://schemas.microsoft.com/office/drawing/2014/main" id="{AA3F2319-3466-4D84-ABE4-77BC773F35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808AAEA-C649-B04F-8176-C32FF819DC2D}"/>
              </a:ext>
            </a:extLst>
          </p:cNvPr>
          <p:cNvPicPr>
            <a:picLocks noChangeAspect="1"/>
          </p:cNvPicPr>
          <p:nvPr/>
        </p:nvPicPr>
        <p:blipFill>
          <a:blip r:embed="rId4"/>
          <a:stretch>
            <a:fillRect/>
          </a:stretch>
        </p:blipFill>
        <p:spPr>
          <a:xfrm>
            <a:off x="11430" y="986068"/>
            <a:ext cx="6055939" cy="290685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3" name="TextBox 52">
            <a:extLst>
              <a:ext uri="{FF2B5EF4-FFF2-40B4-BE49-F238E27FC236}">
                <a16:creationId xmlns:a16="http://schemas.microsoft.com/office/drawing/2014/main" id="{2A396CF7-7A65-2743-A170-99E440383596}"/>
              </a:ext>
            </a:extLst>
          </p:cNvPr>
          <p:cNvSpPr txBox="1"/>
          <p:nvPr/>
        </p:nvSpPr>
        <p:spPr>
          <a:xfrm>
            <a:off x="5547279" y="-60372"/>
            <a:ext cx="2421342" cy="1046440"/>
          </a:xfrm>
          <a:prstGeom prst="rect">
            <a:avLst/>
          </a:prstGeom>
          <a:noFill/>
        </p:spPr>
        <p:txBody>
          <a:bodyPr wrap="square" rtlCol="0">
            <a:spAutoFit/>
          </a:bodyPr>
          <a:lstStyle/>
          <a:p>
            <a:endParaRPr lang="en-US" dirty="0"/>
          </a:p>
          <a:p>
            <a:r>
              <a:rPr lang="en-US" sz="4400" u="sng" dirty="0"/>
              <a:t>Area/SF</a:t>
            </a:r>
          </a:p>
        </p:txBody>
      </p:sp>
      <p:pic>
        <p:nvPicPr>
          <p:cNvPr id="55" name="Picture 54">
            <a:extLst>
              <a:ext uri="{FF2B5EF4-FFF2-40B4-BE49-F238E27FC236}">
                <a16:creationId xmlns:a16="http://schemas.microsoft.com/office/drawing/2014/main" id="{1627227E-76DB-3D47-98AC-D5394688AF9A}"/>
              </a:ext>
            </a:extLst>
          </p:cNvPr>
          <p:cNvPicPr>
            <a:picLocks noChangeAspect="1"/>
          </p:cNvPicPr>
          <p:nvPr/>
        </p:nvPicPr>
        <p:blipFill>
          <a:blip r:embed="rId5"/>
          <a:stretch>
            <a:fillRect/>
          </a:stretch>
        </p:blipFill>
        <p:spPr>
          <a:xfrm>
            <a:off x="6095945" y="979679"/>
            <a:ext cx="6043614" cy="290093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7" name="Picture 56">
            <a:extLst>
              <a:ext uri="{FF2B5EF4-FFF2-40B4-BE49-F238E27FC236}">
                <a16:creationId xmlns:a16="http://schemas.microsoft.com/office/drawing/2014/main" id="{F952746C-E7E1-9B4C-B97D-F74179CC3D25}"/>
              </a:ext>
            </a:extLst>
          </p:cNvPr>
          <p:cNvPicPr>
            <a:picLocks noChangeAspect="1"/>
          </p:cNvPicPr>
          <p:nvPr/>
        </p:nvPicPr>
        <p:blipFill>
          <a:blip r:embed="rId6"/>
          <a:stretch>
            <a:fillRect/>
          </a:stretch>
        </p:blipFill>
        <p:spPr>
          <a:xfrm>
            <a:off x="-4642" y="3947688"/>
            <a:ext cx="6032517" cy="289560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9" name="Picture 58">
            <a:extLst>
              <a:ext uri="{FF2B5EF4-FFF2-40B4-BE49-F238E27FC236}">
                <a16:creationId xmlns:a16="http://schemas.microsoft.com/office/drawing/2014/main" id="{644B4845-CF2E-6E41-911F-E37F650D39BB}"/>
              </a:ext>
            </a:extLst>
          </p:cNvPr>
          <p:cNvPicPr>
            <a:picLocks noChangeAspect="1"/>
          </p:cNvPicPr>
          <p:nvPr/>
        </p:nvPicPr>
        <p:blipFill>
          <a:blip r:embed="rId7"/>
          <a:stretch>
            <a:fillRect/>
          </a:stretch>
        </p:blipFill>
        <p:spPr>
          <a:xfrm>
            <a:off x="6072186" y="3922535"/>
            <a:ext cx="6053087" cy="290548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041922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 name="Group 11">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3" name="Group 12">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2" name="Picture 2">
            <a:extLst>
              <a:ext uri="{FF2B5EF4-FFF2-40B4-BE49-F238E27FC236}">
                <a16:creationId xmlns:a16="http://schemas.microsoft.com/office/drawing/2014/main" id="{43BCD4D4-0FCB-418E-9D58-033B2DB415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useBgFill="1">
        <p:nvSpPr>
          <p:cNvPr id="54" name="Rectangle 53">
            <a:extLst>
              <a:ext uri="{FF2B5EF4-FFF2-40B4-BE49-F238E27FC236}">
                <a16:creationId xmlns:a16="http://schemas.microsoft.com/office/drawing/2014/main" id="{BC3E363D-4793-4E9B-88F5-58007346C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a:extLst>
              <a:ext uri="{FF2B5EF4-FFF2-40B4-BE49-F238E27FC236}">
                <a16:creationId xmlns:a16="http://schemas.microsoft.com/office/drawing/2014/main" id="{AA3F2319-3466-4D84-ABE4-77BC773F35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6318CE7D-B1B0-6A40-B6AC-17A464E61F04}"/>
              </a:ext>
            </a:extLst>
          </p:cNvPr>
          <p:cNvSpPr txBox="1"/>
          <p:nvPr/>
        </p:nvSpPr>
        <p:spPr>
          <a:xfrm>
            <a:off x="8243840" y="191383"/>
            <a:ext cx="2424144" cy="1046440"/>
          </a:xfrm>
          <a:prstGeom prst="rect">
            <a:avLst/>
          </a:prstGeom>
          <a:noFill/>
        </p:spPr>
        <p:txBody>
          <a:bodyPr wrap="square" rtlCol="0">
            <a:spAutoFit/>
          </a:bodyPr>
          <a:lstStyle/>
          <a:p>
            <a:endParaRPr lang="en-US" dirty="0"/>
          </a:p>
          <a:p>
            <a:r>
              <a:rPr lang="en-US" sz="4400" u="sng" dirty="0"/>
              <a:t>Newness</a:t>
            </a:r>
          </a:p>
        </p:txBody>
      </p:sp>
      <p:pic>
        <p:nvPicPr>
          <p:cNvPr id="53" name="Picture 52">
            <a:extLst>
              <a:ext uri="{FF2B5EF4-FFF2-40B4-BE49-F238E27FC236}">
                <a16:creationId xmlns:a16="http://schemas.microsoft.com/office/drawing/2014/main" id="{1AFC388E-4A40-F44A-8763-088C5BC499C3}"/>
              </a:ext>
            </a:extLst>
          </p:cNvPr>
          <p:cNvPicPr>
            <a:picLocks noChangeAspect="1"/>
          </p:cNvPicPr>
          <p:nvPr/>
        </p:nvPicPr>
        <p:blipFill>
          <a:blip r:embed="rId4"/>
          <a:stretch>
            <a:fillRect/>
          </a:stretch>
        </p:blipFill>
        <p:spPr>
          <a:xfrm>
            <a:off x="152400" y="201840"/>
            <a:ext cx="6816678" cy="327200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5" name="Picture 54">
            <a:extLst>
              <a:ext uri="{FF2B5EF4-FFF2-40B4-BE49-F238E27FC236}">
                <a16:creationId xmlns:a16="http://schemas.microsoft.com/office/drawing/2014/main" id="{7D124224-8D9C-944C-A5D9-2DE7F3231A8E}"/>
              </a:ext>
            </a:extLst>
          </p:cNvPr>
          <p:cNvPicPr>
            <a:picLocks noChangeAspect="1"/>
          </p:cNvPicPr>
          <p:nvPr/>
        </p:nvPicPr>
        <p:blipFill>
          <a:blip r:embed="rId5"/>
          <a:stretch>
            <a:fillRect/>
          </a:stretch>
        </p:blipFill>
        <p:spPr>
          <a:xfrm>
            <a:off x="4789324" y="3337140"/>
            <a:ext cx="7059773" cy="338869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640259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0" name="Group 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1" name="Group 1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0" name="Picture 2">
            <a:extLst>
              <a:ext uri="{FF2B5EF4-FFF2-40B4-BE49-F238E27FC236}">
                <a16:creationId xmlns:a16="http://schemas.microsoft.com/office/drawing/2014/main" id="{43BCD4D4-0FCB-418E-9D58-033B2DB415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useBgFill="1">
        <p:nvSpPr>
          <p:cNvPr id="52" name="Rectangle 51">
            <a:extLst>
              <a:ext uri="{FF2B5EF4-FFF2-40B4-BE49-F238E27FC236}">
                <a16:creationId xmlns:a16="http://schemas.microsoft.com/office/drawing/2014/main" id="{BC3E363D-4793-4E9B-88F5-58007346C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2">
            <a:extLst>
              <a:ext uri="{FF2B5EF4-FFF2-40B4-BE49-F238E27FC236}">
                <a16:creationId xmlns:a16="http://schemas.microsoft.com/office/drawing/2014/main" id="{AA3F2319-3466-4D84-ABE4-77BC773F35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03B79417-23C1-794D-BD54-1534A2267235}"/>
              </a:ext>
            </a:extLst>
          </p:cNvPr>
          <p:cNvSpPr txBox="1"/>
          <p:nvPr/>
        </p:nvSpPr>
        <p:spPr>
          <a:xfrm>
            <a:off x="8091144" y="123825"/>
            <a:ext cx="2600667" cy="1046440"/>
          </a:xfrm>
          <a:prstGeom prst="rect">
            <a:avLst/>
          </a:prstGeom>
          <a:noFill/>
        </p:spPr>
        <p:txBody>
          <a:bodyPr wrap="square" rtlCol="0">
            <a:spAutoFit/>
          </a:bodyPr>
          <a:lstStyle/>
          <a:p>
            <a:endParaRPr lang="en-US" dirty="0"/>
          </a:p>
          <a:p>
            <a:r>
              <a:rPr lang="en-US" sz="4400" u="sng" dirty="0"/>
              <a:t># Rooms</a:t>
            </a:r>
          </a:p>
        </p:txBody>
      </p:sp>
      <p:pic>
        <p:nvPicPr>
          <p:cNvPr id="55" name="Picture 54">
            <a:extLst>
              <a:ext uri="{FF2B5EF4-FFF2-40B4-BE49-F238E27FC236}">
                <a16:creationId xmlns:a16="http://schemas.microsoft.com/office/drawing/2014/main" id="{B9D4EC08-A224-944A-8C65-6EA11050EA36}"/>
              </a:ext>
            </a:extLst>
          </p:cNvPr>
          <p:cNvPicPr>
            <a:picLocks noChangeAspect="1"/>
          </p:cNvPicPr>
          <p:nvPr/>
        </p:nvPicPr>
        <p:blipFill>
          <a:blip r:embed="rId4"/>
          <a:stretch>
            <a:fillRect/>
          </a:stretch>
        </p:blipFill>
        <p:spPr>
          <a:xfrm>
            <a:off x="204787" y="172204"/>
            <a:ext cx="6519733" cy="3168730"/>
          </a:xfrm>
          <a:prstGeom prst="rect">
            <a:avLst/>
          </a:prstGeom>
        </p:spPr>
      </p:pic>
      <p:pic>
        <p:nvPicPr>
          <p:cNvPr id="3" name="Picture 2">
            <a:extLst>
              <a:ext uri="{FF2B5EF4-FFF2-40B4-BE49-F238E27FC236}">
                <a16:creationId xmlns:a16="http://schemas.microsoft.com/office/drawing/2014/main" id="{781F3ECD-9158-8148-8391-7E4822DECA73}"/>
              </a:ext>
            </a:extLst>
          </p:cNvPr>
          <p:cNvPicPr>
            <a:picLocks noChangeAspect="1"/>
          </p:cNvPicPr>
          <p:nvPr/>
        </p:nvPicPr>
        <p:blipFill>
          <a:blip r:embed="rId5"/>
          <a:stretch>
            <a:fillRect/>
          </a:stretch>
        </p:blipFill>
        <p:spPr>
          <a:xfrm>
            <a:off x="3784338" y="3429000"/>
            <a:ext cx="6707449" cy="3202266"/>
          </a:xfrm>
          <a:prstGeom prst="rect">
            <a:avLst/>
          </a:prstGeom>
        </p:spPr>
      </p:pic>
    </p:spTree>
    <p:extLst>
      <p:ext uri="{BB962C8B-B14F-4D97-AF65-F5344CB8AC3E}">
        <p14:creationId xmlns:p14="http://schemas.microsoft.com/office/powerpoint/2010/main" val="226755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76F88008-1E14-D948-B2EB-854C3E9D456A}"/>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New Columns</a:t>
            </a:r>
          </a:p>
        </p:txBody>
      </p:sp>
    </p:spTree>
    <p:extLst>
      <p:ext uri="{BB962C8B-B14F-4D97-AF65-F5344CB8AC3E}">
        <p14:creationId xmlns:p14="http://schemas.microsoft.com/office/powerpoint/2010/main" val="408636501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221" name="Rectangle 220">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3" name="Group 222">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224"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5"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6"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7"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8"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9"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0"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1"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2"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3"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4"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5"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6"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7"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8"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9"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0"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41"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2"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3"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4"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5"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6"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7"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8"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9"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0"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4" name="Title 1">
            <a:extLst>
              <a:ext uri="{FF2B5EF4-FFF2-40B4-BE49-F238E27FC236}">
                <a16:creationId xmlns:a16="http://schemas.microsoft.com/office/drawing/2014/main" id="{1A57542C-B380-0946-8271-1BFAD0AC659C}"/>
              </a:ext>
            </a:extLst>
          </p:cNvPr>
          <p:cNvSpPr txBox="1">
            <a:spLocks noGrp="1"/>
          </p:cNvSpPr>
          <p:nvPr>
            <p:ph type="title"/>
          </p:nvPr>
        </p:nvSpPr>
        <p:spPr>
          <a:xfrm>
            <a:off x="1141413" y="1082673"/>
            <a:ext cx="2869416" cy="4708528"/>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r"/>
            <a:r>
              <a:rPr lang="en-US" sz="2400" dirty="0"/>
              <a:t>Goal: Business Recommendations</a:t>
            </a:r>
          </a:p>
        </p:txBody>
      </p:sp>
      <p:cxnSp>
        <p:nvCxnSpPr>
          <p:cNvPr id="252" name="Straight Connector 251">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4AE09FEA-E213-2149-82E9-3175192F41B2}"/>
              </a:ext>
            </a:extLst>
          </p:cNvPr>
          <p:cNvSpPr txBox="1">
            <a:spLocks noGrp="1"/>
          </p:cNvSpPr>
          <p:nvPr>
            <p:ph idx="1"/>
          </p:nvPr>
        </p:nvSpPr>
        <p:spPr>
          <a:xfrm>
            <a:off x="5297763" y="1082673"/>
            <a:ext cx="5751237" cy="4708528"/>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800" cap="all" dirty="0"/>
              <a:t>- Which features appear to add the most value to a home?</a:t>
            </a:r>
          </a:p>
          <a:p>
            <a:pPr marL="0" indent="0">
              <a:buNone/>
            </a:pPr>
            <a:r>
              <a:rPr lang="en-US" sz="1800" cap="all" dirty="0"/>
              <a:t>- Which features hurt the value of a home the most?</a:t>
            </a:r>
          </a:p>
          <a:p>
            <a:pPr marL="0" indent="0">
              <a:buNone/>
            </a:pPr>
            <a:r>
              <a:rPr lang="en-US" sz="1800" cap="all" dirty="0"/>
              <a:t>- What are things that homeowners could improve in their homes to increase the value?</a:t>
            </a:r>
          </a:p>
          <a:p>
            <a:pPr marL="0" indent="0">
              <a:buNone/>
            </a:pPr>
            <a:r>
              <a:rPr lang="en-US" sz="1800" cap="all" dirty="0"/>
              <a:t>- What neighborhoods seem like they might be a good investment?</a:t>
            </a:r>
          </a:p>
        </p:txBody>
      </p:sp>
      <p:grpSp>
        <p:nvGrpSpPr>
          <p:cNvPr id="254" name="Group 253">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255"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6"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7"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8"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9"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0"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1"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2"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3"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4"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64981489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7E3E9-DD43-6340-AB3A-B3195C5CEDD3}"/>
              </a:ext>
            </a:extLst>
          </p:cNvPr>
          <p:cNvSpPr>
            <a:spLocks noGrp="1"/>
          </p:cNvSpPr>
          <p:nvPr>
            <p:ph type="title"/>
          </p:nvPr>
        </p:nvSpPr>
        <p:spPr/>
        <p:txBody>
          <a:bodyPr/>
          <a:lstStyle/>
          <a:p>
            <a:r>
              <a:rPr lang="en-US" dirty="0"/>
              <a:t>Quality, Area, Age, and # Rooms</a:t>
            </a:r>
          </a:p>
        </p:txBody>
      </p:sp>
      <p:sp>
        <p:nvSpPr>
          <p:cNvPr id="3" name="Content Placeholder 2">
            <a:extLst>
              <a:ext uri="{FF2B5EF4-FFF2-40B4-BE49-F238E27FC236}">
                <a16:creationId xmlns:a16="http://schemas.microsoft.com/office/drawing/2014/main" id="{5EC8AC0C-7E01-AD44-9264-206446E29C59}"/>
              </a:ext>
            </a:extLst>
          </p:cNvPr>
          <p:cNvSpPr>
            <a:spLocks noGrp="1"/>
          </p:cNvSpPr>
          <p:nvPr>
            <p:ph idx="1"/>
          </p:nvPr>
        </p:nvSpPr>
        <p:spPr/>
        <p:txBody>
          <a:bodyPr/>
          <a:lstStyle/>
          <a:p>
            <a:r>
              <a:rPr lang="en-US" dirty="0"/>
              <a:t>Since those are the most significant attributes determining the price of a house, I thought it would be helpful to create a new column in which the 75</a:t>
            </a:r>
            <a:r>
              <a:rPr lang="en-US" baseline="30000" dirty="0"/>
              <a:t>th</a:t>
            </a:r>
            <a:r>
              <a:rPr lang="en-US" dirty="0"/>
              <a:t> percentile and above would be given a value of 1 and the rest 0, to exalt the value of those ‘good quality, large, modern houses with multiple rooms’. </a:t>
            </a:r>
          </a:p>
        </p:txBody>
      </p:sp>
    </p:spTree>
    <p:extLst>
      <p:ext uri="{BB962C8B-B14F-4D97-AF65-F5344CB8AC3E}">
        <p14:creationId xmlns:p14="http://schemas.microsoft.com/office/powerpoint/2010/main" val="2227357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 name="Group 11">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3" name="Group 12">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2" name="Picture 2">
            <a:extLst>
              <a:ext uri="{FF2B5EF4-FFF2-40B4-BE49-F238E27FC236}">
                <a16:creationId xmlns:a16="http://schemas.microsoft.com/office/drawing/2014/main" id="{43BCD4D4-0FCB-418E-9D58-033B2DB415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useBgFill="1">
        <p:nvSpPr>
          <p:cNvPr id="54" name="Rectangle 53">
            <a:extLst>
              <a:ext uri="{FF2B5EF4-FFF2-40B4-BE49-F238E27FC236}">
                <a16:creationId xmlns:a16="http://schemas.microsoft.com/office/drawing/2014/main" id="{BC3E363D-4793-4E9B-88F5-58007346C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a:extLst>
              <a:ext uri="{FF2B5EF4-FFF2-40B4-BE49-F238E27FC236}">
                <a16:creationId xmlns:a16="http://schemas.microsoft.com/office/drawing/2014/main" id="{AA3F2319-3466-4D84-ABE4-77BC773F35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D3477875-A7AA-D04A-9F01-EE620881B69B}"/>
              </a:ext>
            </a:extLst>
          </p:cNvPr>
          <p:cNvGraphicFramePr>
            <a:graphicFrameLocks noGrp="1"/>
          </p:cNvGraphicFramePr>
          <p:nvPr>
            <p:extLst>
              <p:ext uri="{D42A27DB-BD31-4B8C-83A1-F6EECF244321}">
                <p14:modId xmlns:p14="http://schemas.microsoft.com/office/powerpoint/2010/main" val="2697200972"/>
              </p:ext>
            </p:extLst>
          </p:nvPr>
        </p:nvGraphicFramePr>
        <p:xfrm>
          <a:off x="965200" y="1330751"/>
          <a:ext cx="10261602" cy="4196504"/>
        </p:xfrm>
        <a:graphic>
          <a:graphicData uri="http://schemas.openxmlformats.org/drawingml/2006/table">
            <a:tbl>
              <a:tblPr firstRow="1" bandRow="1">
                <a:noFill/>
                <a:tableStyleId>{5C22544A-7EE6-4342-B048-85BDC9FD1C3A}</a:tableStyleId>
              </a:tblPr>
              <a:tblGrid>
                <a:gridCol w="3142450">
                  <a:extLst>
                    <a:ext uri="{9D8B030D-6E8A-4147-A177-3AD203B41FA5}">
                      <a16:colId xmlns:a16="http://schemas.microsoft.com/office/drawing/2014/main" val="339339196"/>
                    </a:ext>
                  </a:extLst>
                </a:gridCol>
                <a:gridCol w="3484155">
                  <a:extLst>
                    <a:ext uri="{9D8B030D-6E8A-4147-A177-3AD203B41FA5}">
                      <a16:colId xmlns:a16="http://schemas.microsoft.com/office/drawing/2014/main" val="2507447456"/>
                    </a:ext>
                  </a:extLst>
                </a:gridCol>
                <a:gridCol w="3634997">
                  <a:extLst>
                    <a:ext uri="{9D8B030D-6E8A-4147-A177-3AD203B41FA5}">
                      <a16:colId xmlns:a16="http://schemas.microsoft.com/office/drawing/2014/main" val="3784472315"/>
                    </a:ext>
                  </a:extLst>
                </a:gridCol>
              </a:tblGrid>
              <a:tr h="957512">
                <a:tc>
                  <a:txBody>
                    <a:bodyPr/>
                    <a:lstStyle/>
                    <a:p>
                      <a:pPr algn="ctr"/>
                      <a:r>
                        <a:rPr lang="en-US" sz="3500" b="1">
                          <a:solidFill>
                            <a:schemeClr val="tx1">
                              <a:lumMod val="75000"/>
                              <a:lumOff val="25000"/>
                            </a:schemeClr>
                          </a:solidFill>
                        </a:rPr>
                        <a:t>Variable</a:t>
                      </a:r>
                    </a:p>
                  </a:txBody>
                  <a:tcPr marL="354634" marR="265975" marT="177317" marB="177317">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r>
                        <a:rPr lang="en-US" sz="3500" b="1">
                          <a:solidFill>
                            <a:schemeClr val="tx1">
                              <a:lumMod val="75000"/>
                              <a:lumOff val="25000"/>
                            </a:schemeClr>
                          </a:solidFill>
                        </a:rPr>
                        <a:t>Threshold</a:t>
                      </a:r>
                    </a:p>
                  </a:txBody>
                  <a:tcPr marL="354634" marR="265975" marT="177317" marB="177317">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r>
                        <a:rPr lang="en-US" sz="3500" b="1">
                          <a:solidFill>
                            <a:schemeClr val="tx1">
                              <a:lumMod val="75000"/>
                              <a:lumOff val="25000"/>
                            </a:schemeClr>
                          </a:solidFill>
                        </a:rPr>
                        <a:t>New Variable</a:t>
                      </a:r>
                    </a:p>
                  </a:txBody>
                  <a:tcPr marL="354634" marR="265975" marT="177317" marB="177317">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2494878920"/>
                  </a:ext>
                </a:extLst>
              </a:tr>
              <a:tr h="809748">
                <a:tc>
                  <a:txBody>
                    <a:bodyPr/>
                    <a:lstStyle/>
                    <a:p>
                      <a:pPr algn="ctr"/>
                      <a:r>
                        <a:rPr lang="en-US" sz="2500" dirty="0">
                          <a:solidFill>
                            <a:schemeClr val="tx1">
                              <a:lumMod val="75000"/>
                              <a:lumOff val="25000"/>
                            </a:schemeClr>
                          </a:solidFill>
                        </a:rPr>
                        <a:t>Lot Area</a:t>
                      </a:r>
                    </a:p>
                  </a:txBody>
                  <a:tcPr marL="354634" marR="265975" marT="177317" marB="17731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2500" dirty="0">
                          <a:solidFill>
                            <a:schemeClr val="tx1">
                              <a:lumMod val="75000"/>
                              <a:lumOff val="25000"/>
                            </a:schemeClr>
                          </a:solidFill>
                        </a:rPr>
                        <a:t>1 if&gt;=11513 else 0</a:t>
                      </a:r>
                    </a:p>
                  </a:txBody>
                  <a:tcPr marL="354634" marR="265975" marT="177317" marB="17731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2500" dirty="0">
                          <a:solidFill>
                            <a:schemeClr val="tx1">
                              <a:lumMod val="75000"/>
                              <a:lumOff val="25000"/>
                            </a:schemeClr>
                          </a:solidFill>
                        </a:rPr>
                        <a:t>Large</a:t>
                      </a:r>
                    </a:p>
                  </a:txBody>
                  <a:tcPr marL="354634" marR="265975" marT="177317" marB="17731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701507622"/>
                  </a:ext>
                </a:extLst>
              </a:tr>
              <a:tr h="809748">
                <a:tc>
                  <a:txBody>
                    <a:bodyPr/>
                    <a:lstStyle/>
                    <a:p>
                      <a:pPr algn="ctr"/>
                      <a:r>
                        <a:rPr lang="en-US" sz="2500">
                          <a:solidFill>
                            <a:schemeClr val="tx1">
                              <a:lumMod val="75000"/>
                              <a:lumOff val="25000"/>
                            </a:schemeClr>
                          </a:solidFill>
                        </a:rPr>
                        <a:t>Year Built</a:t>
                      </a:r>
                    </a:p>
                  </a:txBody>
                  <a:tcPr marL="354634" marR="265975" marT="177317" marB="17731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2500">
                          <a:solidFill>
                            <a:schemeClr val="tx1">
                              <a:lumMod val="75000"/>
                              <a:lumOff val="25000"/>
                            </a:schemeClr>
                          </a:solidFill>
                        </a:rPr>
                        <a:t>1 if &gt;=2000 else 0</a:t>
                      </a:r>
                    </a:p>
                  </a:txBody>
                  <a:tcPr marL="354634" marR="265975" marT="177317" marB="17731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2500" dirty="0">
                          <a:solidFill>
                            <a:schemeClr val="tx1">
                              <a:lumMod val="75000"/>
                              <a:lumOff val="25000"/>
                            </a:schemeClr>
                          </a:solidFill>
                        </a:rPr>
                        <a:t>Modern</a:t>
                      </a:r>
                    </a:p>
                  </a:txBody>
                  <a:tcPr marL="354634" marR="265975" marT="177317" marB="17731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968005468"/>
                  </a:ext>
                </a:extLst>
              </a:tr>
              <a:tr h="809748">
                <a:tc>
                  <a:txBody>
                    <a:bodyPr/>
                    <a:lstStyle/>
                    <a:p>
                      <a:pPr algn="ctr"/>
                      <a:r>
                        <a:rPr lang="en-US" sz="2500" dirty="0">
                          <a:solidFill>
                            <a:schemeClr val="tx1">
                              <a:lumMod val="75000"/>
                              <a:lumOff val="25000"/>
                            </a:schemeClr>
                          </a:solidFill>
                        </a:rPr>
                        <a:t>Overall Qual</a:t>
                      </a:r>
                    </a:p>
                  </a:txBody>
                  <a:tcPr marL="354634" marR="265975" marT="177317" marB="17731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2500" dirty="0">
                          <a:solidFill>
                            <a:schemeClr val="tx1">
                              <a:lumMod val="75000"/>
                              <a:lumOff val="25000"/>
                            </a:schemeClr>
                          </a:solidFill>
                        </a:rPr>
                        <a:t>1 if&gt;=6 else 0</a:t>
                      </a:r>
                    </a:p>
                  </a:txBody>
                  <a:tcPr marL="354634" marR="265975" marT="177317" marB="17731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2500" dirty="0" err="1">
                          <a:solidFill>
                            <a:schemeClr val="tx1">
                              <a:lumMod val="75000"/>
                              <a:lumOff val="25000"/>
                            </a:schemeClr>
                          </a:solidFill>
                        </a:rPr>
                        <a:t>Gd_Qual</a:t>
                      </a:r>
                      <a:endParaRPr lang="en-US" sz="2500" dirty="0">
                        <a:solidFill>
                          <a:schemeClr val="tx1">
                            <a:lumMod val="75000"/>
                            <a:lumOff val="25000"/>
                          </a:schemeClr>
                        </a:solidFill>
                      </a:endParaRPr>
                    </a:p>
                  </a:txBody>
                  <a:tcPr marL="354634" marR="265975" marT="177317" marB="17731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572724433"/>
                  </a:ext>
                </a:extLst>
              </a:tr>
              <a:tr h="8097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500" dirty="0" err="1">
                          <a:solidFill>
                            <a:schemeClr val="tx1">
                              <a:lumMod val="75000"/>
                              <a:lumOff val="25000"/>
                            </a:schemeClr>
                          </a:solidFill>
                        </a:rPr>
                        <a:t>TotRms</a:t>
                      </a:r>
                      <a:r>
                        <a:rPr lang="en-US" sz="2500" dirty="0">
                          <a:solidFill>
                            <a:schemeClr val="tx1">
                              <a:lumMod val="75000"/>
                              <a:lumOff val="25000"/>
                            </a:schemeClr>
                          </a:solidFill>
                        </a:rPr>
                        <a:t> </a:t>
                      </a:r>
                      <a:r>
                        <a:rPr lang="en-US" sz="2500" dirty="0" err="1">
                          <a:solidFill>
                            <a:schemeClr val="tx1">
                              <a:lumMod val="75000"/>
                              <a:lumOff val="25000"/>
                            </a:schemeClr>
                          </a:solidFill>
                        </a:rPr>
                        <a:t>AbvGrd</a:t>
                      </a:r>
                      <a:endParaRPr lang="en-US" sz="2500" dirty="0">
                        <a:solidFill>
                          <a:schemeClr val="tx1">
                            <a:lumMod val="75000"/>
                            <a:lumOff val="25000"/>
                          </a:schemeClr>
                        </a:solidFill>
                      </a:endParaRPr>
                    </a:p>
                  </a:txBody>
                  <a:tcPr marL="354634" marR="265975" marT="177317" marB="17731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500" dirty="0">
                          <a:solidFill>
                            <a:schemeClr val="tx1">
                              <a:lumMod val="75000"/>
                              <a:lumOff val="25000"/>
                            </a:schemeClr>
                          </a:solidFill>
                        </a:rPr>
                        <a:t>1 if&gt;=7 else 0</a:t>
                      </a:r>
                    </a:p>
                  </a:txBody>
                  <a:tcPr marL="354634" marR="265975" marT="177317" marB="17731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2500" dirty="0" err="1">
                          <a:solidFill>
                            <a:schemeClr val="tx1">
                              <a:lumMod val="75000"/>
                              <a:lumOff val="25000"/>
                            </a:schemeClr>
                          </a:solidFill>
                        </a:rPr>
                        <a:t>Many_Rooms</a:t>
                      </a:r>
                      <a:endParaRPr lang="en-US" sz="2500" dirty="0">
                        <a:solidFill>
                          <a:schemeClr val="tx1">
                            <a:lumMod val="75000"/>
                            <a:lumOff val="25000"/>
                          </a:schemeClr>
                        </a:solidFill>
                      </a:endParaRPr>
                    </a:p>
                  </a:txBody>
                  <a:tcPr marL="354634" marR="265975" marT="177317" marB="17731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4247914142"/>
                  </a:ext>
                </a:extLst>
              </a:tr>
            </a:tbl>
          </a:graphicData>
        </a:graphic>
      </p:graphicFrame>
    </p:spTree>
    <p:extLst>
      <p:ext uri="{BB962C8B-B14F-4D97-AF65-F5344CB8AC3E}">
        <p14:creationId xmlns:p14="http://schemas.microsoft.com/office/powerpoint/2010/main" val="960425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490A4141-93F3-FC48-A8A1-F3DEF8225EFB}"/>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Interaction Terms</a:t>
            </a:r>
          </a:p>
        </p:txBody>
      </p:sp>
    </p:spTree>
    <p:extLst>
      <p:ext uri="{BB962C8B-B14F-4D97-AF65-F5344CB8AC3E}">
        <p14:creationId xmlns:p14="http://schemas.microsoft.com/office/powerpoint/2010/main" val="1844930783"/>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03B3C-B2F3-1745-819D-DADEFD48BA64}"/>
              </a:ext>
            </a:extLst>
          </p:cNvPr>
          <p:cNvSpPr>
            <a:spLocks noGrp="1"/>
          </p:cNvSpPr>
          <p:nvPr>
            <p:ph type="title"/>
          </p:nvPr>
        </p:nvSpPr>
        <p:spPr/>
        <p:txBody>
          <a:bodyPr/>
          <a:lstStyle/>
          <a:p>
            <a:r>
              <a:rPr lang="en-US" dirty="0"/>
              <a:t>Quality * Area </a:t>
            </a:r>
          </a:p>
        </p:txBody>
      </p:sp>
      <p:sp>
        <p:nvSpPr>
          <p:cNvPr id="3" name="Content Placeholder 2">
            <a:extLst>
              <a:ext uri="{FF2B5EF4-FFF2-40B4-BE49-F238E27FC236}">
                <a16:creationId xmlns:a16="http://schemas.microsoft.com/office/drawing/2014/main" id="{8AB9C92B-BD51-794B-982D-00DCD1D12A7A}"/>
              </a:ext>
            </a:extLst>
          </p:cNvPr>
          <p:cNvSpPr>
            <a:spLocks noGrp="1"/>
          </p:cNvSpPr>
          <p:nvPr>
            <p:ph idx="1"/>
          </p:nvPr>
        </p:nvSpPr>
        <p:spPr/>
        <p:txBody>
          <a:bodyPr/>
          <a:lstStyle/>
          <a:p>
            <a:r>
              <a:rPr lang="en-US" dirty="0"/>
              <a:t>To increment the correlation with </a:t>
            </a:r>
            <a:r>
              <a:rPr lang="en-US" dirty="0" err="1"/>
              <a:t>SalePrice</a:t>
            </a:r>
            <a:r>
              <a:rPr lang="en-US" dirty="0"/>
              <a:t>, I thought it was a good idea to interact the terms of quality and area for each of the different parts of the house. Individually these were not great, and often people buy houses due to both the size and condition o each of the rooms.</a:t>
            </a:r>
          </a:p>
        </p:txBody>
      </p:sp>
    </p:spTree>
    <p:extLst>
      <p:ext uri="{BB962C8B-B14F-4D97-AF65-F5344CB8AC3E}">
        <p14:creationId xmlns:p14="http://schemas.microsoft.com/office/powerpoint/2010/main" val="3783373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1F67CC9-D773-4B4B-8A55-D5DAEC341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C520BF3-7EB3-9143-8B34-6812DAB3F8FD}"/>
              </a:ext>
            </a:extLst>
          </p:cNvPr>
          <p:cNvSpPr txBox="1"/>
          <p:nvPr/>
        </p:nvSpPr>
        <p:spPr>
          <a:xfrm>
            <a:off x="1141413" y="618518"/>
            <a:ext cx="9905998"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cap="all">
                <a:latin typeface="+mj-lt"/>
                <a:ea typeface="+mj-ea"/>
                <a:cs typeface="+mj-cs"/>
              </a:rPr>
              <a:t>1st Variable * 2nd Variable = New Variable</a:t>
            </a:r>
          </a:p>
          <a:p>
            <a:pPr defTabSz="914400">
              <a:lnSpc>
                <a:spcPct val="90000"/>
              </a:lnSpc>
              <a:spcBef>
                <a:spcPct val="0"/>
              </a:spcBef>
              <a:spcAft>
                <a:spcPts val="600"/>
              </a:spcAft>
            </a:pPr>
            <a:r>
              <a:rPr lang="en-US" sz="3600" cap="all">
                <a:latin typeface="+mj-lt"/>
                <a:ea typeface="+mj-ea"/>
                <a:cs typeface="+mj-cs"/>
              </a:rPr>
              <a:t> </a:t>
            </a:r>
          </a:p>
          <a:p>
            <a:pPr defTabSz="914400">
              <a:lnSpc>
                <a:spcPct val="90000"/>
              </a:lnSpc>
              <a:spcBef>
                <a:spcPct val="0"/>
              </a:spcBef>
              <a:spcAft>
                <a:spcPts val="600"/>
              </a:spcAft>
            </a:pPr>
            <a:endParaRPr lang="en-US" sz="3600" cap="all">
              <a:latin typeface="+mj-lt"/>
              <a:ea typeface="+mj-ea"/>
              <a:cs typeface="+mj-cs"/>
            </a:endParaRPr>
          </a:p>
        </p:txBody>
      </p:sp>
      <p:graphicFrame>
        <p:nvGraphicFramePr>
          <p:cNvPr id="4" name="Content Placeholder 3">
            <a:extLst>
              <a:ext uri="{FF2B5EF4-FFF2-40B4-BE49-F238E27FC236}">
                <a16:creationId xmlns:a16="http://schemas.microsoft.com/office/drawing/2014/main" id="{A480E248-2AF9-C245-912D-6DBCCB162FC1}"/>
              </a:ext>
            </a:extLst>
          </p:cNvPr>
          <p:cNvGraphicFramePr>
            <a:graphicFrameLocks noGrp="1"/>
          </p:cNvGraphicFramePr>
          <p:nvPr>
            <p:ph idx="1"/>
            <p:extLst>
              <p:ext uri="{D42A27DB-BD31-4B8C-83A1-F6EECF244321}">
                <p14:modId xmlns:p14="http://schemas.microsoft.com/office/powerpoint/2010/main" val="3872562053"/>
              </p:ext>
            </p:extLst>
          </p:nvPr>
        </p:nvGraphicFramePr>
        <p:xfrm>
          <a:off x="1141413" y="2414828"/>
          <a:ext cx="9906000" cy="3211038"/>
        </p:xfrm>
        <a:graphic>
          <a:graphicData uri="http://schemas.openxmlformats.org/drawingml/2006/table">
            <a:tbl>
              <a:tblPr firstRow="1" bandRow="1">
                <a:noFill/>
                <a:tableStyleId>{5C22544A-7EE6-4342-B048-85BDC9FD1C3A}</a:tableStyleId>
              </a:tblPr>
              <a:tblGrid>
                <a:gridCol w="2945882">
                  <a:extLst>
                    <a:ext uri="{9D8B030D-6E8A-4147-A177-3AD203B41FA5}">
                      <a16:colId xmlns:a16="http://schemas.microsoft.com/office/drawing/2014/main" val="2113156773"/>
                    </a:ext>
                  </a:extLst>
                </a:gridCol>
                <a:gridCol w="2784014">
                  <a:extLst>
                    <a:ext uri="{9D8B030D-6E8A-4147-A177-3AD203B41FA5}">
                      <a16:colId xmlns:a16="http://schemas.microsoft.com/office/drawing/2014/main" val="726089466"/>
                    </a:ext>
                  </a:extLst>
                </a:gridCol>
                <a:gridCol w="4176104">
                  <a:extLst>
                    <a:ext uri="{9D8B030D-6E8A-4147-A177-3AD203B41FA5}">
                      <a16:colId xmlns:a16="http://schemas.microsoft.com/office/drawing/2014/main" val="3504145731"/>
                    </a:ext>
                  </a:extLst>
                </a:gridCol>
              </a:tblGrid>
              <a:tr h="535173">
                <a:tc>
                  <a:txBody>
                    <a:bodyPr/>
                    <a:lstStyle/>
                    <a:p>
                      <a:pPr algn="ctr"/>
                      <a:r>
                        <a:rPr lang="en-US" sz="1800" b="1">
                          <a:solidFill>
                            <a:schemeClr val="tx1">
                              <a:lumMod val="75000"/>
                              <a:lumOff val="25000"/>
                            </a:schemeClr>
                          </a:solidFill>
                        </a:rPr>
                        <a:t>1</a:t>
                      </a:r>
                      <a:r>
                        <a:rPr lang="en-US" sz="1800" b="1" baseline="30000">
                          <a:solidFill>
                            <a:schemeClr val="tx1">
                              <a:lumMod val="75000"/>
                              <a:lumOff val="25000"/>
                            </a:schemeClr>
                          </a:solidFill>
                        </a:rPr>
                        <a:t>st</a:t>
                      </a:r>
                      <a:r>
                        <a:rPr lang="en-US" sz="1800" b="1">
                          <a:solidFill>
                            <a:schemeClr val="tx1">
                              <a:lumMod val="75000"/>
                              <a:lumOff val="25000"/>
                            </a:schemeClr>
                          </a:solidFill>
                        </a:rPr>
                        <a:t> Variable</a:t>
                      </a:r>
                    </a:p>
                  </a:txBody>
                  <a:tcPr marL="218438" marR="109219" marT="109219" marB="109219">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800" b="1">
                          <a:solidFill>
                            <a:schemeClr val="tx1">
                              <a:lumMod val="75000"/>
                              <a:lumOff val="25000"/>
                            </a:schemeClr>
                          </a:solidFill>
                        </a:rPr>
                        <a:t>2</a:t>
                      </a:r>
                      <a:r>
                        <a:rPr lang="en-US" sz="1800" b="1" baseline="30000">
                          <a:solidFill>
                            <a:schemeClr val="tx1">
                              <a:lumMod val="75000"/>
                              <a:lumOff val="25000"/>
                            </a:schemeClr>
                          </a:solidFill>
                        </a:rPr>
                        <a:t>nd</a:t>
                      </a:r>
                      <a:r>
                        <a:rPr lang="en-US" sz="1800" b="1">
                          <a:solidFill>
                            <a:schemeClr val="tx1">
                              <a:lumMod val="75000"/>
                              <a:lumOff val="25000"/>
                            </a:schemeClr>
                          </a:solidFill>
                        </a:rPr>
                        <a:t> Variable</a:t>
                      </a:r>
                    </a:p>
                  </a:txBody>
                  <a:tcPr marL="218438" marR="109219" marT="109219" marB="109219">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800" b="1">
                          <a:solidFill>
                            <a:schemeClr val="tx1">
                              <a:lumMod val="75000"/>
                              <a:lumOff val="25000"/>
                            </a:schemeClr>
                          </a:solidFill>
                        </a:rPr>
                        <a:t>New Variable</a:t>
                      </a:r>
                    </a:p>
                  </a:txBody>
                  <a:tcPr marL="218438" marR="109219" marT="109219" marB="109219">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883367971"/>
                  </a:ext>
                </a:extLst>
              </a:tr>
              <a:tr h="535173">
                <a:tc>
                  <a:txBody>
                    <a:bodyPr/>
                    <a:lstStyle/>
                    <a:p>
                      <a:pPr algn="ctr"/>
                      <a:r>
                        <a:rPr lang="en-US" sz="1800" dirty="0">
                          <a:solidFill>
                            <a:schemeClr val="tx1">
                              <a:lumMod val="75000"/>
                              <a:lumOff val="25000"/>
                            </a:schemeClr>
                          </a:solidFill>
                        </a:rPr>
                        <a:t>Garage Cond</a:t>
                      </a:r>
                    </a:p>
                  </a:txBody>
                  <a:tcPr marL="218438" marR="109219" marT="109219" marB="10921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chemeClr val="tx1">
                              <a:lumMod val="75000"/>
                              <a:lumOff val="25000"/>
                            </a:schemeClr>
                          </a:solidFill>
                        </a:rPr>
                        <a:t>Garage Area</a:t>
                      </a:r>
                    </a:p>
                  </a:txBody>
                  <a:tcPr marL="218438" marR="109219" marT="109219" marB="10921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dirty="0">
                          <a:solidFill>
                            <a:schemeClr val="tx1">
                              <a:lumMod val="75000"/>
                              <a:lumOff val="25000"/>
                            </a:schemeClr>
                          </a:solidFill>
                        </a:rPr>
                        <a:t>Garage Cond * Garage Area</a:t>
                      </a:r>
                    </a:p>
                  </a:txBody>
                  <a:tcPr marL="218438" marR="109219" marT="109219" marB="10921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114343792"/>
                  </a:ext>
                </a:extLst>
              </a:tr>
              <a:tr h="535173">
                <a:tc>
                  <a:txBody>
                    <a:bodyPr/>
                    <a:lstStyle/>
                    <a:p>
                      <a:pPr algn="ctr"/>
                      <a:r>
                        <a:rPr lang="en-US" sz="1800" dirty="0" err="1">
                          <a:solidFill>
                            <a:schemeClr val="tx1">
                              <a:lumMod val="75000"/>
                              <a:lumOff val="25000"/>
                            </a:schemeClr>
                          </a:solidFill>
                        </a:rPr>
                        <a:t>Bsmt</a:t>
                      </a:r>
                      <a:r>
                        <a:rPr lang="en-US" sz="1800" dirty="0">
                          <a:solidFill>
                            <a:schemeClr val="tx1">
                              <a:lumMod val="75000"/>
                              <a:lumOff val="25000"/>
                            </a:schemeClr>
                          </a:solidFill>
                        </a:rPr>
                        <a:t> Qual</a:t>
                      </a:r>
                    </a:p>
                  </a:txBody>
                  <a:tcPr marL="218438" marR="109219" marT="109219" marB="109219">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a:solidFill>
                            <a:schemeClr val="tx1">
                              <a:lumMod val="75000"/>
                              <a:lumOff val="25000"/>
                            </a:schemeClr>
                          </a:solidFill>
                        </a:rPr>
                        <a:t> Total </a:t>
                      </a:r>
                      <a:r>
                        <a:rPr lang="en-US" sz="1800" err="1">
                          <a:solidFill>
                            <a:schemeClr val="tx1">
                              <a:lumMod val="75000"/>
                              <a:lumOff val="25000"/>
                            </a:schemeClr>
                          </a:solidFill>
                        </a:rPr>
                        <a:t>Bsmt</a:t>
                      </a:r>
                      <a:r>
                        <a:rPr lang="en-US" sz="1800">
                          <a:solidFill>
                            <a:schemeClr val="tx1">
                              <a:lumMod val="75000"/>
                              <a:lumOff val="25000"/>
                            </a:schemeClr>
                          </a:solidFill>
                        </a:rPr>
                        <a:t> SF</a:t>
                      </a:r>
                    </a:p>
                  </a:txBody>
                  <a:tcPr marL="218438" marR="109219" marT="109219" marB="109219">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dirty="0" err="1">
                          <a:solidFill>
                            <a:schemeClr val="tx1">
                              <a:lumMod val="75000"/>
                              <a:lumOff val="25000"/>
                            </a:schemeClr>
                          </a:solidFill>
                        </a:rPr>
                        <a:t>Bsmt</a:t>
                      </a:r>
                      <a:r>
                        <a:rPr lang="en-US" sz="1800" dirty="0">
                          <a:solidFill>
                            <a:schemeClr val="tx1">
                              <a:lumMod val="75000"/>
                              <a:lumOff val="25000"/>
                            </a:schemeClr>
                          </a:solidFill>
                        </a:rPr>
                        <a:t> Qual * Total </a:t>
                      </a:r>
                      <a:r>
                        <a:rPr lang="en-US" sz="1800" dirty="0" err="1">
                          <a:solidFill>
                            <a:schemeClr val="tx1">
                              <a:lumMod val="75000"/>
                              <a:lumOff val="25000"/>
                            </a:schemeClr>
                          </a:solidFill>
                        </a:rPr>
                        <a:t>Bsmt</a:t>
                      </a:r>
                      <a:r>
                        <a:rPr lang="en-US" sz="1800" dirty="0">
                          <a:solidFill>
                            <a:schemeClr val="tx1">
                              <a:lumMod val="75000"/>
                              <a:lumOff val="25000"/>
                            </a:schemeClr>
                          </a:solidFill>
                        </a:rPr>
                        <a:t> SF</a:t>
                      </a:r>
                    </a:p>
                  </a:txBody>
                  <a:tcPr marL="218438" marR="109219" marT="109219" marB="109219">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255874731"/>
                  </a:ext>
                </a:extLst>
              </a:tr>
              <a:tr h="535173">
                <a:tc>
                  <a:txBody>
                    <a:bodyPr/>
                    <a:lstStyle/>
                    <a:p>
                      <a:pPr algn="ctr"/>
                      <a:r>
                        <a:rPr lang="en-US" sz="1800" dirty="0" err="1">
                          <a:solidFill>
                            <a:schemeClr val="tx1">
                              <a:lumMod val="75000"/>
                              <a:lumOff val="25000"/>
                            </a:schemeClr>
                          </a:solidFill>
                        </a:rPr>
                        <a:t>BsmtFin</a:t>
                      </a:r>
                      <a:r>
                        <a:rPr lang="en-US" sz="1800" dirty="0">
                          <a:solidFill>
                            <a:schemeClr val="tx1">
                              <a:lumMod val="75000"/>
                              <a:lumOff val="25000"/>
                            </a:schemeClr>
                          </a:solidFill>
                        </a:rPr>
                        <a:t> Type 1</a:t>
                      </a:r>
                    </a:p>
                  </a:txBody>
                  <a:tcPr marL="218438" marR="109219" marT="109219" marB="10921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dirty="0" err="1">
                          <a:solidFill>
                            <a:schemeClr val="tx1">
                              <a:lumMod val="75000"/>
                              <a:lumOff val="25000"/>
                            </a:schemeClr>
                          </a:solidFill>
                        </a:rPr>
                        <a:t>BsmtFin</a:t>
                      </a:r>
                      <a:r>
                        <a:rPr lang="en-US" sz="1800" dirty="0">
                          <a:solidFill>
                            <a:schemeClr val="tx1">
                              <a:lumMod val="75000"/>
                              <a:lumOff val="25000"/>
                            </a:schemeClr>
                          </a:solidFill>
                        </a:rPr>
                        <a:t> SF 1</a:t>
                      </a:r>
                    </a:p>
                  </a:txBody>
                  <a:tcPr marL="218438" marR="109219" marT="109219" marB="10921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err="1">
                          <a:solidFill>
                            <a:schemeClr val="tx1">
                              <a:lumMod val="75000"/>
                              <a:lumOff val="25000"/>
                            </a:schemeClr>
                          </a:solidFill>
                        </a:rPr>
                        <a:t>BsmtFin</a:t>
                      </a:r>
                      <a:r>
                        <a:rPr lang="en-US" sz="1800" dirty="0">
                          <a:solidFill>
                            <a:schemeClr val="tx1">
                              <a:lumMod val="75000"/>
                              <a:lumOff val="25000"/>
                            </a:schemeClr>
                          </a:solidFill>
                        </a:rPr>
                        <a:t> Type 1 * </a:t>
                      </a:r>
                      <a:r>
                        <a:rPr lang="en-US" sz="1800" dirty="0" err="1">
                          <a:solidFill>
                            <a:schemeClr val="tx1">
                              <a:lumMod val="75000"/>
                              <a:lumOff val="25000"/>
                            </a:schemeClr>
                          </a:solidFill>
                        </a:rPr>
                        <a:t>BsmtFin</a:t>
                      </a:r>
                      <a:r>
                        <a:rPr lang="en-US" sz="1800" dirty="0">
                          <a:solidFill>
                            <a:schemeClr val="tx1">
                              <a:lumMod val="75000"/>
                              <a:lumOff val="25000"/>
                            </a:schemeClr>
                          </a:solidFill>
                        </a:rPr>
                        <a:t> SF 1</a:t>
                      </a:r>
                    </a:p>
                  </a:txBody>
                  <a:tcPr marL="218438" marR="109219" marT="109219" marB="10921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824677814"/>
                  </a:ext>
                </a:extLst>
              </a:tr>
              <a:tr h="535173">
                <a:tc>
                  <a:txBody>
                    <a:bodyPr/>
                    <a:lstStyle/>
                    <a:p>
                      <a:pPr algn="ctr"/>
                      <a:r>
                        <a:rPr lang="en-US" sz="1800" err="1">
                          <a:solidFill>
                            <a:schemeClr val="tx1">
                              <a:lumMod val="75000"/>
                              <a:lumOff val="25000"/>
                            </a:schemeClr>
                          </a:solidFill>
                        </a:rPr>
                        <a:t>BsmtFin</a:t>
                      </a:r>
                      <a:r>
                        <a:rPr lang="en-US" sz="1800">
                          <a:solidFill>
                            <a:schemeClr val="tx1">
                              <a:lumMod val="75000"/>
                              <a:lumOff val="25000"/>
                            </a:schemeClr>
                          </a:solidFill>
                        </a:rPr>
                        <a:t> Type 2</a:t>
                      </a:r>
                    </a:p>
                  </a:txBody>
                  <a:tcPr marL="218438" marR="109219" marT="109219" marB="109219">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800" err="1">
                          <a:solidFill>
                            <a:schemeClr val="tx1">
                              <a:lumMod val="75000"/>
                              <a:lumOff val="25000"/>
                            </a:schemeClr>
                          </a:solidFill>
                        </a:rPr>
                        <a:t>BsmtFin</a:t>
                      </a:r>
                      <a:r>
                        <a:rPr lang="en-US" sz="1800">
                          <a:solidFill>
                            <a:schemeClr val="tx1">
                              <a:lumMod val="75000"/>
                              <a:lumOff val="25000"/>
                            </a:schemeClr>
                          </a:solidFill>
                        </a:rPr>
                        <a:t> SF 2</a:t>
                      </a:r>
                    </a:p>
                  </a:txBody>
                  <a:tcPr marL="218438" marR="109219" marT="109219" marB="109219">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err="1">
                          <a:solidFill>
                            <a:schemeClr val="tx1">
                              <a:lumMod val="75000"/>
                              <a:lumOff val="25000"/>
                            </a:schemeClr>
                          </a:solidFill>
                        </a:rPr>
                        <a:t>BsmtFin</a:t>
                      </a:r>
                      <a:r>
                        <a:rPr lang="en-US" sz="1800" dirty="0">
                          <a:solidFill>
                            <a:schemeClr val="tx1">
                              <a:lumMod val="75000"/>
                              <a:lumOff val="25000"/>
                            </a:schemeClr>
                          </a:solidFill>
                        </a:rPr>
                        <a:t> Type 2 * </a:t>
                      </a:r>
                      <a:r>
                        <a:rPr lang="en-US" sz="1800" dirty="0" err="1">
                          <a:solidFill>
                            <a:schemeClr val="tx1">
                              <a:lumMod val="75000"/>
                              <a:lumOff val="25000"/>
                            </a:schemeClr>
                          </a:solidFill>
                        </a:rPr>
                        <a:t>BsmtFin</a:t>
                      </a:r>
                      <a:r>
                        <a:rPr lang="en-US" sz="1800" dirty="0">
                          <a:solidFill>
                            <a:schemeClr val="tx1">
                              <a:lumMod val="75000"/>
                              <a:lumOff val="25000"/>
                            </a:schemeClr>
                          </a:solidFill>
                        </a:rPr>
                        <a:t> SF 2</a:t>
                      </a:r>
                    </a:p>
                  </a:txBody>
                  <a:tcPr marL="218438" marR="109219" marT="109219" marB="109219">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699637330"/>
                  </a:ext>
                </a:extLst>
              </a:tr>
              <a:tr h="535173">
                <a:tc>
                  <a:txBody>
                    <a:bodyPr/>
                    <a:lstStyle/>
                    <a:p>
                      <a:pPr algn="ctr"/>
                      <a:r>
                        <a:rPr lang="en-US" sz="1800">
                          <a:solidFill>
                            <a:schemeClr val="tx1">
                              <a:lumMod val="75000"/>
                              <a:lumOff val="25000"/>
                            </a:schemeClr>
                          </a:solidFill>
                        </a:rPr>
                        <a:t>Pool QC</a:t>
                      </a:r>
                    </a:p>
                  </a:txBody>
                  <a:tcPr marL="218438" marR="109219" marT="109219" marB="10921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800">
                          <a:solidFill>
                            <a:schemeClr val="tx1">
                              <a:lumMod val="75000"/>
                              <a:lumOff val="25000"/>
                            </a:schemeClr>
                          </a:solidFill>
                        </a:rPr>
                        <a:t>Pool Area</a:t>
                      </a:r>
                    </a:p>
                  </a:txBody>
                  <a:tcPr marL="218438" marR="109219" marT="109219" marB="10921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Pool QC * Pool Area</a:t>
                      </a:r>
                    </a:p>
                  </a:txBody>
                  <a:tcPr marL="218438" marR="109219" marT="109219" marB="10921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291538331"/>
                  </a:ext>
                </a:extLst>
              </a:tr>
            </a:tbl>
          </a:graphicData>
        </a:graphic>
      </p:graphicFrame>
    </p:spTree>
    <p:extLst>
      <p:ext uri="{BB962C8B-B14F-4D97-AF65-F5344CB8AC3E}">
        <p14:creationId xmlns:p14="http://schemas.microsoft.com/office/powerpoint/2010/main" val="2144573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48E-0E67-EB4E-AF06-0D29937D286E}"/>
              </a:ext>
            </a:extLst>
          </p:cNvPr>
          <p:cNvSpPr>
            <a:spLocks noGrp="1"/>
          </p:cNvSpPr>
          <p:nvPr>
            <p:ph type="title"/>
          </p:nvPr>
        </p:nvSpPr>
        <p:spPr/>
        <p:txBody>
          <a:bodyPr/>
          <a:lstStyle/>
          <a:p>
            <a:r>
              <a:rPr lang="en-US" dirty="0"/>
              <a:t>Dummy Variables</a:t>
            </a:r>
          </a:p>
        </p:txBody>
      </p:sp>
      <p:sp>
        <p:nvSpPr>
          <p:cNvPr id="3" name="Content Placeholder 2">
            <a:extLst>
              <a:ext uri="{FF2B5EF4-FFF2-40B4-BE49-F238E27FC236}">
                <a16:creationId xmlns:a16="http://schemas.microsoft.com/office/drawing/2014/main" id="{BE62C2DA-5C1E-D84C-A51E-6F2BDEE8B0AD}"/>
              </a:ext>
            </a:extLst>
          </p:cNvPr>
          <p:cNvSpPr>
            <a:spLocks noGrp="1"/>
          </p:cNvSpPr>
          <p:nvPr>
            <p:ph idx="1"/>
          </p:nvPr>
        </p:nvSpPr>
        <p:spPr/>
        <p:txBody>
          <a:bodyPr/>
          <a:lstStyle/>
          <a:p>
            <a:r>
              <a:rPr lang="en-US" dirty="0"/>
              <a:t>In order to quantify the effect of each of the traits, I replaced with 1s and 0s all the categorical variables that had 2 responses. </a:t>
            </a:r>
          </a:p>
          <a:p>
            <a:r>
              <a:rPr lang="en-US" dirty="0"/>
              <a:t>For those variables that had responses of quality (e.g. poor, fair, average, good, excellent) I replace the string values for numerical values from 1 to 5.</a:t>
            </a:r>
          </a:p>
          <a:p>
            <a:r>
              <a:rPr lang="en-US" dirty="0"/>
              <a:t>For the rest of variables, I transformed them into dummies.</a:t>
            </a:r>
          </a:p>
        </p:txBody>
      </p:sp>
    </p:spTree>
    <p:extLst>
      <p:ext uri="{BB962C8B-B14F-4D97-AF65-F5344CB8AC3E}">
        <p14:creationId xmlns:p14="http://schemas.microsoft.com/office/powerpoint/2010/main" val="1027627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00"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02" name="Group 101">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3"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04"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5"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6"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07"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8"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9"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0"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1"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2"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3"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4"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5"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6"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7"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8"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9"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0"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1"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2"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3"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4"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5"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6"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7"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8"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9"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0"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1"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32"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3"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4"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5"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6"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7"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8"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9"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0"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1"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2"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3"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4"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5"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6"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7"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8"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9"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0"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1"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2"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3"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4"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5"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6"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158" name="Group 15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9" name="Rectangle 15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6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4" name="Group 16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6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7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6083630E-5C7B-D24E-8613-F9A4C1E89B21}"/>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Next Steps</a:t>
            </a:r>
          </a:p>
        </p:txBody>
      </p:sp>
    </p:spTree>
    <p:extLst>
      <p:ext uri="{BB962C8B-B14F-4D97-AF65-F5344CB8AC3E}">
        <p14:creationId xmlns:p14="http://schemas.microsoft.com/office/powerpoint/2010/main" val="340385320"/>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72" name="Picture 2">
            <a:extLst>
              <a:ext uri="{FF2B5EF4-FFF2-40B4-BE49-F238E27FC236}">
                <a16:creationId xmlns:a16="http://schemas.microsoft.com/office/drawing/2014/main" id="{A725256B-14D4-4D13-99C3-67DB4DB08B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63B162F2-B930-47F6-A9DC-B50E364544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75" name="Rectangle 5">
              <a:extLst>
                <a:ext uri="{FF2B5EF4-FFF2-40B4-BE49-F238E27FC236}">
                  <a16:creationId xmlns:a16="http://schemas.microsoft.com/office/drawing/2014/main" id="{6D0E7CA2-3FE6-4654-9900-A471C13122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6" name="Freeform 6">
              <a:extLst>
                <a:ext uri="{FF2B5EF4-FFF2-40B4-BE49-F238E27FC236}">
                  <a16:creationId xmlns:a16="http://schemas.microsoft.com/office/drawing/2014/main" id="{55AD5E0D-76E5-49B6-BC6B-0E05F9F60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7">
              <a:extLst>
                <a:ext uri="{FF2B5EF4-FFF2-40B4-BE49-F238E27FC236}">
                  <a16:creationId xmlns:a16="http://schemas.microsoft.com/office/drawing/2014/main" id="{0C9EF950-31D2-48DF-ACA2-E34AD353DE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Rectangle 8">
              <a:extLst>
                <a:ext uri="{FF2B5EF4-FFF2-40B4-BE49-F238E27FC236}">
                  <a16:creationId xmlns:a16="http://schemas.microsoft.com/office/drawing/2014/main" id="{DE78A160-3564-432F-B8BC-5656867D3B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9" name="Freeform 9">
              <a:extLst>
                <a:ext uri="{FF2B5EF4-FFF2-40B4-BE49-F238E27FC236}">
                  <a16:creationId xmlns:a16="http://schemas.microsoft.com/office/drawing/2014/main" id="{476DB23F-8033-45F5-9922-F7858DA4F5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0">
              <a:extLst>
                <a:ext uri="{FF2B5EF4-FFF2-40B4-BE49-F238E27FC236}">
                  <a16:creationId xmlns:a16="http://schemas.microsoft.com/office/drawing/2014/main" id="{4069CC88-3CCB-4F31-9416-7C8B4AFB0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1">
              <a:extLst>
                <a:ext uri="{FF2B5EF4-FFF2-40B4-BE49-F238E27FC236}">
                  <a16:creationId xmlns:a16="http://schemas.microsoft.com/office/drawing/2014/main" id="{4AEDE138-84AE-45BA-BCE8-0F9F2E3CE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2">
              <a:extLst>
                <a:ext uri="{FF2B5EF4-FFF2-40B4-BE49-F238E27FC236}">
                  <a16:creationId xmlns:a16="http://schemas.microsoft.com/office/drawing/2014/main" id="{81F00943-F4AD-44CD-B70E-46DA968949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3">
              <a:extLst>
                <a:ext uri="{FF2B5EF4-FFF2-40B4-BE49-F238E27FC236}">
                  <a16:creationId xmlns:a16="http://schemas.microsoft.com/office/drawing/2014/main" id="{4BE68431-6001-4AB1-BC5C-E94999B20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4">
              <a:extLst>
                <a:ext uri="{FF2B5EF4-FFF2-40B4-BE49-F238E27FC236}">
                  <a16:creationId xmlns:a16="http://schemas.microsoft.com/office/drawing/2014/main" id="{967C9189-F86F-4CE3-8D31-D23227B59F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5">
              <a:extLst>
                <a:ext uri="{FF2B5EF4-FFF2-40B4-BE49-F238E27FC236}">
                  <a16:creationId xmlns:a16="http://schemas.microsoft.com/office/drawing/2014/main" id="{7B2449D7-EFEF-475B-A5C0-A40D374A34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6">
              <a:extLst>
                <a:ext uri="{FF2B5EF4-FFF2-40B4-BE49-F238E27FC236}">
                  <a16:creationId xmlns:a16="http://schemas.microsoft.com/office/drawing/2014/main" id="{34D92C4F-DD4F-4D85-8BC6-FCE6AB5A67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7">
              <a:extLst>
                <a:ext uri="{FF2B5EF4-FFF2-40B4-BE49-F238E27FC236}">
                  <a16:creationId xmlns:a16="http://schemas.microsoft.com/office/drawing/2014/main" id="{A4AAAF9D-16BC-4DA1-A813-FC37F1829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8">
              <a:extLst>
                <a:ext uri="{FF2B5EF4-FFF2-40B4-BE49-F238E27FC236}">
                  <a16:creationId xmlns:a16="http://schemas.microsoft.com/office/drawing/2014/main" id="{83BF3428-5CAD-4606-8F85-07BE0D1D56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9">
              <a:extLst>
                <a:ext uri="{FF2B5EF4-FFF2-40B4-BE49-F238E27FC236}">
                  <a16:creationId xmlns:a16="http://schemas.microsoft.com/office/drawing/2014/main" id="{53DFE6DE-47E4-4F4B-8A42-AD863AADC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0">
              <a:extLst>
                <a:ext uri="{FF2B5EF4-FFF2-40B4-BE49-F238E27FC236}">
                  <a16:creationId xmlns:a16="http://schemas.microsoft.com/office/drawing/2014/main" id="{28F69E0A-4B2A-436B-AD31-98BA8354B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1">
              <a:extLst>
                <a:ext uri="{FF2B5EF4-FFF2-40B4-BE49-F238E27FC236}">
                  <a16:creationId xmlns:a16="http://schemas.microsoft.com/office/drawing/2014/main" id="{C509CD92-F0C1-48BB-BF1A-63522FDC1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2">
              <a:extLst>
                <a:ext uri="{FF2B5EF4-FFF2-40B4-BE49-F238E27FC236}">
                  <a16:creationId xmlns:a16="http://schemas.microsoft.com/office/drawing/2014/main" id="{3A98D60C-77A4-42AF-B86D-48F7C9AB13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3">
              <a:extLst>
                <a:ext uri="{FF2B5EF4-FFF2-40B4-BE49-F238E27FC236}">
                  <a16:creationId xmlns:a16="http://schemas.microsoft.com/office/drawing/2014/main" id="{56DCCB48-D8A9-40A6-B68C-43A35C0E00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4">
              <a:extLst>
                <a:ext uri="{FF2B5EF4-FFF2-40B4-BE49-F238E27FC236}">
                  <a16:creationId xmlns:a16="http://schemas.microsoft.com/office/drawing/2014/main" id="{133E4DA3-90B9-416E-A5CE-D9C5661A23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5">
              <a:extLst>
                <a:ext uri="{FF2B5EF4-FFF2-40B4-BE49-F238E27FC236}">
                  <a16:creationId xmlns:a16="http://schemas.microsoft.com/office/drawing/2014/main" id="{AE3DA917-3C00-46A1-8D21-F61A371B6C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6">
              <a:extLst>
                <a:ext uri="{FF2B5EF4-FFF2-40B4-BE49-F238E27FC236}">
                  <a16:creationId xmlns:a16="http://schemas.microsoft.com/office/drawing/2014/main" id="{96B1C7DA-E795-4A0B-8924-D205BD6C0F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7">
              <a:extLst>
                <a:ext uri="{FF2B5EF4-FFF2-40B4-BE49-F238E27FC236}">
                  <a16:creationId xmlns:a16="http://schemas.microsoft.com/office/drawing/2014/main" id="{FEBAF99F-3686-45F0-8401-882C3ABC1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8">
              <a:extLst>
                <a:ext uri="{FF2B5EF4-FFF2-40B4-BE49-F238E27FC236}">
                  <a16:creationId xmlns:a16="http://schemas.microsoft.com/office/drawing/2014/main" id="{58211079-9C36-4253-852F-95B3ABA23E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9">
              <a:extLst>
                <a:ext uri="{FF2B5EF4-FFF2-40B4-BE49-F238E27FC236}">
                  <a16:creationId xmlns:a16="http://schemas.microsoft.com/office/drawing/2014/main" id="{1FE74215-6F2F-4A03-9CC7-523029CD6E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0">
              <a:extLst>
                <a:ext uri="{FF2B5EF4-FFF2-40B4-BE49-F238E27FC236}">
                  <a16:creationId xmlns:a16="http://schemas.microsoft.com/office/drawing/2014/main" id="{4476ED71-2A5C-4F27-9FFB-F1E6B5129E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1">
              <a:extLst>
                <a:ext uri="{FF2B5EF4-FFF2-40B4-BE49-F238E27FC236}">
                  <a16:creationId xmlns:a16="http://schemas.microsoft.com/office/drawing/2014/main" id="{8267D7F5-A20A-4609-B63A-62ED63F84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2">
              <a:extLst>
                <a:ext uri="{FF2B5EF4-FFF2-40B4-BE49-F238E27FC236}">
                  <a16:creationId xmlns:a16="http://schemas.microsoft.com/office/drawing/2014/main" id="{E6AFB22C-4FCF-45A6-BF31-9540A6F342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Rectangle 33">
              <a:extLst>
                <a:ext uri="{FF2B5EF4-FFF2-40B4-BE49-F238E27FC236}">
                  <a16:creationId xmlns:a16="http://schemas.microsoft.com/office/drawing/2014/main" id="{DB317745-3841-4AD5-8FC4-511A5D10F48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4" name="Freeform 34">
              <a:extLst>
                <a:ext uri="{FF2B5EF4-FFF2-40B4-BE49-F238E27FC236}">
                  <a16:creationId xmlns:a16="http://schemas.microsoft.com/office/drawing/2014/main" id="{6D3BA348-0C90-4EE6-A16C-D17E90187C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5">
              <a:extLst>
                <a:ext uri="{FF2B5EF4-FFF2-40B4-BE49-F238E27FC236}">
                  <a16:creationId xmlns:a16="http://schemas.microsoft.com/office/drawing/2014/main" id="{B3FAA4DB-6C54-4C44-8BBF-AE205CE598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6">
              <a:extLst>
                <a:ext uri="{FF2B5EF4-FFF2-40B4-BE49-F238E27FC236}">
                  <a16:creationId xmlns:a16="http://schemas.microsoft.com/office/drawing/2014/main" id="{097CA9F8-5865-4D17-A051-172DDDD89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37">
              <a:extLst>
                <a:ext uri="{FF2B5EF4-FFF2-40B4-BE49-F238E27FC236}">
                  <a16:creationId xmlns:a16="http://schemas.microsoft.com/office/drawing/2014/main" id="{2C296192-B697-47A2-AC95-FC8641268E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38">
              <a:extLst>
                <a:ext uri="{FF2B5EF4-FFF2-40B4-BE49-F238E27FC236}">
                  <a16:creationId xmlns:a16="http://schemas.microsoft.com/office/drawing/2014/main" id="{9C9AD537-B004-4991-9A8B-ECF72AF63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39">
              <a:extLst>
                <a:ext uri="{FF2B5EF4-FFF2-40B4-BE49-F238E27FC236}">
                  <a16:creationId xmlns:a16="http://schemas.microsoft.com/office/drawing/2014/main" id="{9DF274C3-D204-4FB8-9209-BDB30F99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0">
              <a:extLst>
                <a:ext uri="{FF2B5EF4-FFF2-40B4-BE49-F238E27FC236}">
                  <a16:creationId xmlns:a16="http://schemas.microsoft.com/office/drawing/2014/main" id="{4909F4FF-54C5-43F7-8753-91D0035036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1">
              <a:extLst>
                <a:ext uri="{FF2B5EF4-FFF2-40B4-BE49-F238E27FC236}">
                  <a16:creationId xmlns:a16="http://schemas.microsoft.com/office/drawing/2014/main" id="{5FE19BB2-6FAC-4FF4-BE92-30D8A3C02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2">
              <a:extLst>
                <a:ext uri="{FF2B5EF4-FFF2-40B4-BE49-F238E27FC236}">
                  <a16:creationId xmlns:a16="http://schemas.microsoft.com/office/drawing/2014/main" id="{C52D5DC1-58EE-4153-825A-B09C698C38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3">
              <a:extLst>
                <a:ext uri="{FF2B5EF4-FFF2-40B4-BE49-F238E27FC236}">
                  <a16:creationId xmlns:a16="http://schemas.microsoft.com/office/drawing/2014/main" id="{81A663EF-73E5-477B-91AD-18FA889DD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4">
              <a:extLst>
                <a:ext uri="{FF2B5EF4-FFF2-40B4-BE49-F238E27FC236}">
                  <a16:creationId xmlns:a16="http://schemas.microsoft.com/office/drawing/2014/main" id="{B4DBBF7D-8C34-4013-A287-BFEC0003878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Rectangle 45">
              <a:extLst>
                <a:ext uri="{FF2B5EF4-FFF2-40B4-BE49-F238E27FC236}">
                  <a16:creationId xmlns:a16="http://schemas.microsoft.com/office/drawing/2014/main" id="{5EDAC163-083A-4AEE-80D6-E9774E16095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6" name="Freeform 46">
              <a:extLst>
                <a:ext uri="{FF2B5EF4-FFF2-40B4-BE49-F238E27FC236}">
                  <a16:creationId xmlns:a16="http://schemas.microsoft.com/office/drawing/2014/main" id="{F898E171-D099-48A5-B01A-D8CC6DED22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47">
              <a:extLst>
                <a:ext uri="{FF2B5EF4-FFF2-40B4-BE49-F238E27FC236}">
                  <a16:creationId xmlns:a16="http://schemas.microsoft.com/office/drawing/2014/main" id="{AB23D959-BC81-4FD8-BED8-3AB7910673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48">
              <a:extLst>
                <a:ext uri="{FF2B5EF4-FFF2-40B4-BE49-F238E27FC236}">
                  <a16:creationId xmlns:a16="http://schemas.microsoft.com/office/drawing/2014/main" id="{64CA4034-86BB-4E4B-8BDE-F144EFD66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49">
              <a:extLst>
                <a:ext uri="{FF2B5EF4-FFF2-40B4-BE49-F238E27FC236}">
                  <a16:creationId xmlns:a16="http://schemas.microsoft.com/office/drawing/2014/main" id="{8D8C2377-2A01-46E3-B448-BC68296A8A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0">
              <a:extLst>
                <a:ext uri="{FF2B5EF4-FFF2-40B4-BE49-F238E27FC236}">
                  <a16:creationId xmlns:a16="http://schemas.microsoft.com/office/drawing/2014/main" id="{9C241A62-FC0D-442C-848E-2CE07E78FE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1">
              <a:extLst>
                <a:ext uri="{FF2B5EF4-FFF2-40B4-BE49-F238E27FC236}">
                  <a16:creationId xmlns:a16="http://schemas.microsoft.com/office/drawing/2014/main" id="{3ACC34B9-6FA5-4877-B540-29C8C4A67A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2">
              <a:extLst>
                <a:ext uri="{FF2B5EF4-FFF2-40B4-BE49-F238E27FC236}">
                  <a16:creationId xmlns:a16="http://schemas.microsoft.com/office/drawing/2014/main" id="{D362703C-25CE-49F8-806C-8BFE4068C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3">
              <a:extLst>
                <a:ext uri="{FF2B5EF4-FFF2-40B4-BE49-F238E27FC236}">
                  <a16:creationId xmlns:a16="http://schemas.microsoft.com/office/drawing/2014/main" id="{B0EF9A27-4999-40AE-BA08-70C3BBE18F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4">
              <a:extLst>
                <a:ext uri="{FF2B5EF4-FFF2-40B4-BE49-F238E27FC236}">
                  <a16:creationId xmlns:a16="http://schemas.microsoft.com/office/drawing/2014/main" id="{D715A6D3-544B-4B12-9841-5A1F6B33E3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5">
              <a:extLst>
                <a:ext uri="{FF2B5EF4-FFF2-40B4-BE49-F238E27FC236}">
                  <a16:creationId xmlns:a16="http://schemas.microsoft.com/office/drawing/2014/main" id="{82B48662-B68D-4BC7-B8D2-23826AB86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56">
              <a:extLst>
                <a:ext uri="{FF2B5EF4-FFF2-40B4-BE49-F238E27FC236}">
                  <a16:creationId xmlns:a16="http://schemas.microsoft.com/office/drawing/2014/main" id="{D2EEDA5F-E97D-4265-9E81-DF0976EC76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57">
              <a:extLst>
                <a:ext uri="{FF2B5EF4-FFF2-40B4-BE49-F238E27FC236}">
                  <a16:creationId xmlns:a16="http://schemas.microsoft.com/office/drawing/2014/main" id="{BC1768C4-E2D0-481F-A3B9-7A5EAE2C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58">
              <a:extLst>
                <a:ext uri="{FF2B5EF4-FFF2-40B4-BE49-F238E27FC236}">
                  <a16:creationId xmlns:a16="http://schemas.microsoft.com/office/drawing/2014/main" id="{39321CDD-4745-45CC-9FCC-64B8C1D9E3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9E9B91CE-2401-6C41-B9B4-98A631F8CCC8}"/>
              </a:ext>
            </a:extLst>
          </p:cNvPr>
          <p:cNvSpPr>
            <a:spLocks noGrp="1"/>
          </p:cNvSpPr>
          <p:nvPr>
            <p:ph type="title"/>
          </p:nvPr>
        </p:nvSpPr>
        <p:spPr>
          <a:xfrm>
            <a:off x="5291668" y="1215496"/>
            <a:ext cx="5367866" cy="2387600"/>
          </a:xfrm>
        </p:spPr>
        <p:txBody>
          <a:bodyPr vert="horz" lIns="91440" tIns="45720" rIns="91440" bIns="45720" rtlCol="0" anchor="b">
            <a:normAutofit/>
          </a:bodyPr>
          <a:lstStyle/>
          <a:p>
            <a:r>
              <a:rPr lang="en-US" sz="4400"/>
              <a:t>Generate Regression Models</a:t>
            </a:r>
          </a:p>
        </p:txBody>
      </p:sp>
      <p:pic>
        <p:nvPicPr>
          <p:cNvPr id="5" name="Graphic 4" descr="Bar graph with upward trend">
            <a:extLst>
              <a:ext uri="{FF2B5EF4-FFF2-40B4-BE49-F238E27FC236}">
                <a16:creationId xmlns:a16="http://schemas.microsoft.com/office/drawing/2014/main" id="{DA793DDC-EC09-5741-B513-255CFF6B6C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36052" y="1527175"/>
            <a:ext cx="1692529" cy="169252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67" name="Picture 66" descr="A close up of a logo&#10;&#10;Description automatically generated">
            <a:extLst>
              <a:ext uri="{FF2B5EF4-FFF2-40B4-BE49-F238E27FC236}">
                <a16:creationId xmlns:a16="http://schemas.microsoft.com/office/drawing/2014/main" id="{182A183E-F44D-D446-8E26-259911E5195D}"/>
              </a:ext>
            </a:extLst>
          </p:cNvPr>
          <p:cNvPicPr>
            <a:picLocks noChangeAspect="1"/>
          </p:cNvPicPr>
          <p:nvPr/>
        </p:nvPicPr>
        <p:blipFill>
          <a:blip r:embed="rId6"/>
          <a:stretch>
            <a:fillRect/>
          </a:stretch>
        </p:blipFill>
        <p:spPr>
          <a:xfrm>
            <a:off x="1739722" y="3979945"/>
            <a:ext cx="9236435" cy="39254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959185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B21A3-3BA0-AD49-AFBD-E79F37BFE275}"/>
              </a:ext>
            </a:extLst>
          </p:cNvPr>
          <p:cNvSpPr>
            <a:spLocks noGrp="1"/>
          </p:cNvSpPr>
          <p:nvPr>
            <p:ph type="title"/>
          </p:nvPr>
        </p:nvSpPr>
        <p:spPr>
          <a:xfrm>
            <a:off x="1143001" y="-161264"/>
            <a:ext cx="9905998" cy="1478570"/>
          </a:xfrm>
        </p:spPr>
        <p:txBody>
          <a:bodyPr/>
          <a:lstStyle/>
          <a:p>
            <a:pPr algn="ctr"/>
            <a:r>
              <a:rPr lang="en-US" dirty="0"/>
              <a:t>Procedure/Methodology</a:t>
            </a:r>
          </a:p>
        </p:txBody>
      </p:sp>
      <p:graphicFrame>
        <p:nvGraphicFramePr>
          <p:cNvPr id="6" name="Content Placeholder 5">
            <a:extLst>
              <a:ext uri="{FF2B5EF4-FFF2-40B4-BE49-F238E27FC236}">
                <a16:creationId xmlns:a16="http://schemas.microsoft.com/office/drawing/2014/main" id="{E77509F0-E286-1F49-908F-14DBA741E80E}"/>
              </a:ext>
            </a:extLst>
          </p:cNvPr>
          <p:cNvGraphicFramePr>
            <a:graphicFrameLocks noGrp="1"/>
          </p:cNvGraphicFramePr>
          <p:nvPr>
            <p:ph idx="1"/>
          </p:nvPr>
        </p:nvGraphicFramePr>
        <p:xfrm>
          <a:off x="1" y="755374"/>
          <a:ext cx="12192000" cy="60208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ight Arrow 6">
            <a:extLst>
              <a:ext uri="{FF2B5EF4-FFF2-40B4-BE49-F238E27FC236}">
                <a16:creationId xmlns:a16="http://schemas.microsoft.com/office/drawing/2014/main" id="{FD13762F-9730-C04A-AD0E-F295953D19F5}"/>
              </a:ext>
            </a:extLst>
          </p:cNvPr>
          <p:cNvSpPr/>
          <p:nvPr/>
        </p:nvSpPr>
        <p:spPr>
          <a:xfrm>
            <a:off x="2176670" y="1423519"/>
            <a:ext cx="1480930" cy="474855"/>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126F1B4-1FA4-9540-8978-EB3DEB586B10}"/>
              </a:ext>
            </a:extLst>
          </p:cNvPr>
          <p:cNvSpPr txBox="1"/>
          <p:nvPr/>
        </p:nvSpPr>
        <p:spPr>
          <a:xfrm>
            <a:off x="2464905" y="1106948"/>
            <a:ext cx="675860" cy="369332"/>
          </a:xfrm>
          <a:prstGeom prst="rect">
            <a:avLst/>
          </a:prstGeom>
          <a:noFill/>
        </p:spPr>
        <p:txBody>
          <a:bodyPr wrap="square" rtlCol="0">
            <a:spAutoFit/>
          </a:bodyPr>
          <a:lstStyle/>
          <a:p>
            <a:r>
              <a:rPr lang="en-US" dirty="0"/>
              <a:t>Start</a:t>
            </a:r>
          </a:p>
        </p:txBody>
      </p:sp>
    </p:spTree>
    <p:extLst>
      <p:ext uri="{BB962C8B-B14F-4D97-AF65-F5344CB8AC3E}">
        <p14:creationId xmlns:p14="http://schemas.microsoft.com/office/powerpoint/2010/main" val="492528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40000"/>
              </a:schemeClr>
            </a:gs>
            <a:gs pos="100000">
              <a:schemeClr val="bg2">
                <a:shade val="92000"/>
                <a:hueMod val="104000"/>
                <a:satMod val="140000"/>
                <a:lumMod val="48000"/>
              </a:schemeClr>
            </a:gs>
          </a:gsLst>
          <a:lin ang="504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D276684-B387-4740-B467-9F85F45A3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952938-297E-9143-9CA9-6E04090DBE0C}"/>
              </a:ext>
            </a:extLst>
          </p:cNvPr>
          <p:cNvSpPr>
            <a:spLocks noGrp="1"/>
          </p:cNvSpPr>
          <p:nvPr>
            <p:ph type="title"/>
          </p:nvPr>
        </p:nvSpPr>
        <p:spPr>
          <a:xfrm>
            <a:off x="1141411" y="1101404"/>
            <a:ext cx="9905998" cy="1478570"/>
          </a:xfrm>
        </p:spPr>
        <p:txBody>
          <a:bodyPr>
            <a:normAutofit fontScale="90000"/>
          </a:bodyPr>
          <a:lstStyle/>
          <a:p>
            <a:r>
              <a:rPr lang="en-US" dirty="0"/>
              <a:t>Conclusions:</a:t>
            </a:r>
            <a:br>
              <a:rPr lang="en-US" dirty="0"/>
            </a:br>
            <a:br>
              <a:rPr lang="en-US" dirty="0"/>
            </a:br>
            <a:r>
              <a:rPr lang="en-US" sz="2000" dirty="0"/>
              <a:t>- Which features appear to add the most value to a home?</a:t>
            </a:r>
            <a:br>
              <a:rPr lang="en-US" sz="2000" dirty="0"/>
            </a:br>
            <a:r>
              <a:rPr lang="en-US" sz="2000" dirty="0"/>
              <a:t>- Which features hurt the value of a home the most?</a:t>
            </a:r>
            <a:br>
              <a:rPr lang="en-US" sz="2000" dirty="0"/>
            </a:br>
            <a:r>
              <a:rPr lang="en-US" sz="2000" dirty="0"/>
              <a:t>- What are things that homeowners could improve in their homes to increase the value?</a:t>
            </a:r>
            <a:br>
              <a:rPr lang="en-US" sz="2000" dirty="0"/>
            </a:br>
            <a:r>
              <a:rPr lang="en-US" sz="2000" dirty="0"/>
              <a:t>- What neighborhoods seem like they might be a good investment?</a:t>
            </a:r>
            <a:br>
              <a:rPr lang="en-US" sz="2000" dirty="0"/>
            </a:br>
            <a:endParaRPr lang="en-US" dirty="0"/>
          </a:p>
        </p:txBody>
      </p:sp>
      <p:graphicFrame>
        <p:nvGraphicFramePr>
          <p:cNvPr id="6" name="Content Placeholder 2">
            <a:extLst>
              <a:ext uri="{FF2B5EF4-FFF2-40B4-BE49-F238E27FC236}">
                <a16:creationId xmlns:a16="http://schemas.microsoft.com/office/drawing/2014/main" id="{454F386B-C45D-4391-AAEC-F855A17C27DB}"/>
              </a:ext>
            </a:extLst>
          </p:cNvPr>
          <p:cNvGraphicFramePr>
            <a:graphicFrameLocks noGrp="1"/>
          </p:cNvGraphicFramePr>
          <p:nvPr>
            <p:ph idx="1"/>
            <p:extLst>
              <p:ext uri="{D42A27DB-BD31-4B8C-83A1-F6EECF244321}">
                <p14:modId xmlns:p14="http://schemas.microsoft.com/office/powerpoint/2010/main" val="2224653429"/>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C4BDFB9D-320B-8747-B8D3-FE25CA42D7CD}"/>
              </a:ext>
            </a:extLst>
          </p:cNvPr>
          <p:cNvSpPr txBox="1"/>
          <p:nvPr/>
        </p:nvSpPr>
        <p:spPr>
          <a:xfrm>
            <a:off x="1141411" y="5379981"/>
            <a:ext cx="9996754" cy="707886"/>
          </a:xfrm>
          <a:prstGeom prst="rect">
            <a:avLst/>
          </a:prstGeom>
          <a:noFill/>
        </p:spPr>
        <p:txBody>
          <a:bodyPr wrap="square" rtlCol="0">
            <a:spAutoFit/>
          </a:bodyPr>
          <a:lstStyle/>
          <a:p>
            <a:r>
              <a:rPr lang="en-US" sz="4000" dirty="0"/>
              <a:t>Are the most important traits defining </a:t>
            </a:r>
            <a:r>
              <a:rPr lang="en-US" sz="4000" dirty="0" err="1"/>
              <a:t>SalePrice</a:t>
            </a:r>
            <a:endParaRPr lang="en-US" sz="4000" dirty="0"/>
          </a:p>
        </p:txBody>
      </p:sp>
    </p:spTree>
    <p:extLst>
      <p:ext uri="{BB962C8B-B14F-4D97-AF65-F5344CB8AC3E}">
        <p14:creationId xmlns:p14="http://schemas.microsoft.com/office/powerpoint/2010/main" val="3236057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B21A3-3BA0-AD49-AFBD-E79F37BFE275}"/>
              </a:ext>
            </a:extLst>
          </p:cNvPr>
          <p:cNvSpPr>
            <a:spLocks noGrp="1"/>
          </p:cNvSpPr>
          <p:nvPr>
            <p:ph type="title"/>
          </p:nvPr>
        </p:nvSpPr>
        <p:spPr>
          <a:xfrm>
            <a:off x="1143001" y="-161264"/>
            <a:ext cx="9905998" cy="1478570"/>
          </a:xfrm>
        </p:spPr>
        <p:txBody>
          <a:bodyPr/>
          <a:lstStyle/>
          <a:p>
            <a:pPr algn="ctr"/>
            <a:r>
              <a:rPr lang="en-US" dirty="0"/>
              <a:t>Procedure/Methodology</a:t>
            </a:r>
          </a:p>
        </p:txBody>
      </p:sp>
      <p:graphicFrame>
        <p:nvGraphicFramePr>
          <p:cNvPr id="6" name="Content Placeholder 5">
            <a:extLst>
              <a:ext uri="{FF2B5EF4-FFF2-40B4-BE49-F238E27FC236}">
                <a16:creationId xmlns:a16="http://schemas.microsoft.com/office/drawing/2014/main" id="{E77509F0-E286-1F49-908F-14DBA741E80E}"/>
              </a:ext>
            </a:extLst>
          </p:cNvPr>
          <p:cNvGraphicFramePr>
            <a:graphicFrameLocks noGrp="1"/>
          </p:cNvGraphicFramePr>
          <p:nvPr>
            <p:ph idx="1"/>
            <p:extLst>
              <p:ext uri="{D42A27DB-BD31-4B8C-83A1-F6EECF244321}">
                <p14:modId xmlns:p14="http://schemas.microsoft.com/office/powerpoint/2010/main" val="312692687"/>
              </p:ext>
            </p:extLst>
          </p:nvPr>
        </p:nvGraphicFramePr>
        <p:xfrm>
          <a:off x="1" y="755374"/>
          <a:ext cx="12192000" cy="60208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ight Arrow 6">
            <a:extLst>
              <a:ext uri="{FF2B5EF4-FFF2-40B4-BE49-F238E27FC236}">
                <a16:creationId xmlns:a16="http://schemas.microsoft.com/office/drawing/2014/main" id="{FD13762F-9730-C04A-AD0E-F295953D19F5}"/>
              </a:ext>
            </a:extLst>
          </p:cNvPr>
          <p:cNvSpPr/>
          <p:nvPr/>
        </p:nvSpPr>
        <p:spPr>
          <a:xfrm>
            <a:off x="2176670" y="1423519"/>
            <a:ext cx="1480930" cy="474855"/>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126F1B4-1FA4-9540-8978-EB3DEB586B10}"/>
              </a:ext>
            </a:extLst>
          </p:cNvPr>
          <p:cNvSpPr txBox="1"/>
          <p:nvPr/>
        </p:nvSpPr>
        <p:spPr>
          <a:xfrm>
            <a:off x="2464905" y="1106948"/>
            <a:ext cx="675860" cy="369332"/>
          </a:xfrm>
          <a:prstGeom prst="rect">
            <a:avLst/>
          </a:prstGeom>
          <a:noFill/>
        </p:spPr>
        <p:txBody>
          <a:bodyPr wrap="square" rtlCol="0">
            <a:spAutoFit/>
          </a:bodyPr>
          <a:lstStyle/>
          <a:p>
            <a:r>
              <a:rPr lang="en-US" dirty="0"/>
              <a:t>Start</a:t>
            </a:r>
          </a:p>
        </p:txBody>
      </p:sp>
    </p:spTree>
    <p:extLst>
      <p:ext uri="{BB962C8B-B14F-4D97-AF65-F5344CB8AC3E}">
        <p14:creationId xmlns:p14="http://schemas.microsoft.com/office/powerpoint/2010/main" val="2229138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sp useBgFill="1">
        <p:nvSpPr>
          <p:cNvPr id="65" name="Rectangle 64">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7C3ED8A-90F6-1B4F-A32A-4BD3F9797124}"/>
              </a:ext>
            </a:extLst>
          </p:cNvPr>
          <p:cNvSpPr>
            <a:spLocks noGrp="1"/>
          </p:cNvSpPr>
          <p:nvPr>
            <p:ph type="title"/>
          </p:nvPr>
        </p:nvSpPr>
        <p:spPr>
          <a:xfrm>
            <a:off x="3108960" y="1122363"/>
            <a:ext cx="7559039" cy="3027360"/>
          </a:xfrm>
        </p:spPr>
        <p:txBody>
          <a:bodyPr vert="horz" lIns="91440" tIns="45720" rIns="91440" bIns="45720" rtlCol="0" anchor="b">
            <a:normAutofit/>
          </a:bodyPr>
          <a:lstStyle/>
          <a:p>
            <a:r>
              <a:rPr lang="en-US" sz="5400" dirty="0"/>
              <a:t>Moreover…</a:t>
            </a:r>
            <a:br>
              <a:rPr lang="en-US" sz="5400" dirty="0"/>
            </a:br>
            <a:r>
              <a:rPr lang="en-US" sz="2800" dirty="0"/>
              <a:t>(other interesting findings)</a:t>
            </a:r>
            <a:endParaRPr lang="en-US" sz="5400" dirty="0"/>
          </a:p>
        </p:txBody>
      </p:sp>
      <p:grpSp>
        <p:nvGrpSpPr>
          <p:cNvPr id="67" name="Group 66">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68"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9"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9"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858214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BDB9E2D-E033-9044-A140-51FA548738ED}"/>
              </a:ext>
            </a:extLst>
          </p:cNvPr>
          <p:cNvPicPr>
            <a:picLocks noChangeAspect="1"/>
          </p:cNvPicPr>
          <p:nvPr/>
        </p:nvPicPr>
        <p:blipFill>
          <a:blip r:embed="rId2"/>
          <a:stretch>
            <a:fillRect/>
          </a:stretch>
        </p:blipFill>
        <p:spPr>
          <a:xfrm>
            <a:off x="1122448" y="838835"/>
            <a:ext cx="9947104" cy="5180330"/>
          </a:xfrm>
          <a:prstGeom prst="rect">
            <a:avLst/>
          </a:prstGeom>
        </p:spPr>
      </p:pic>
    </p:spTree>
    <p:extLst>
      <p:ext uri="{BB962C8B-B14F-4D97-AF65-F5344CB8AC3E}">
        <p14:creationId xmlns:p14="http://schemas.microsoft.com/office/powerpoint/2010/main" val="211039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6CC3EA-73FD-F545-BFD4-BC981BE409CD}"/>
              </a:ext>
            </a:extLst>
          </p:cNvPr>
          <p:cNvPicPr>
            <a:picLocks noChangeAspect="1"/>
          </p:cNvPicPr>
          <p:nvPr/>
        </p:nvPicPr>
        <p:blipFill>
          <a:blip r:embed="rId2"/>
          <a:stretch>
            <a:fillRect/>
          </a:stretch>
        </p:blipFill>
        <p:spPr>
          <a:xfrm>
            <a:off x="1073150" y="1107440"/>
            <a:ext cx="9286240" cy="4643120"/>
          </a:xfrm>
          <a:prstGeom prst="rect">
            <a:avLst/>
          </a:prstGeom>
        </p:spPr>
      </p:pic>
    </p:spTree>
    <p:extLst>
      <p:ext uri="{BB962C8B-B14F-4D97-AF65-F5344CB8AC3E}">
        <p14:creationId xmlns:p14="http://schemas.microsoft.com/office/powerpoint/2010/main" val="547408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15D3420B-2A36-F84E-9A7A-825A378285A1}"/>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The END</a:t>
            </a:r>
          </a:p>
        </p:txBody>
      </p:sp>
    </p:spTree>
    <p:extLst>
      <p:ext uri="{BB962C8B-B14F-4D97-AF65-F5344CB8AC3E}">
        <p14:creationId xmlns:p14="http://schemas.microsoft.com/office/powerpoint/2010/main" val="146637713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654C-E80F-4B47-AF8D-55C8B081489C}"/>
              </a:ext>
            </a:extLst>
          </p:cNvPr>
          <p:cNvSpPr>
            <a:spLocks noGrp="1"/>
          </p:cNvSpPr>
          <p:nvPr>
            <p:ph type="title"/>
          </p:nvPr>
        </p:nvSpPr>
        <p:spPr>
          <a:xfrm>
            <a:off x="1141413" y="618518"/>
            <a:ext cx="9905998" cy="1478570"/>
          </a:xfrm>
        </p:spPr>
        <p:txBody>
          <a:bodyPr>
            <a:normAutofit/>
          </a:bodyPr>
          <a:lstStyle/>
          <a:p>
            <a:r>
              <a:rPr lang="en-US" dirty="0"/>
              <a:t>EDA (Exploratory data Analysis)</a:t>
            </a:r>
          </a:p>
        </p:txBody>
      </p:sp>
      <p:graphicFrame>
        <p:nvGraphicFramePr>
          <p:cNvPr id="5" name="Content Placeholder 2">
            <a:extLst>
              <a:ext uri="{FF2B5EF4-FFF2-40B4-BE49-F238E27FC236}">
                <a16:creationId xmlns:a16="http://schemas.microsoft.com/office/drawing/2014/main" id="{A819B7E7-6CDA-46BA-ABEC-EC7E994652D7}"/>
              </a:ext>
            </a:extLst>
          </p:cNvPr>
          <p:cNvGraphicFramePr>
            <a:graphicFrameLocks noGrp="1"/>
          </p:cNvGraphicFramePr>
          <p:nvPr>
            <p:ph idx="1"/>
            <p:extLst>
              <p:ext uri="{D42A27DB-BD31-4B8C-83A1-F6EECF244321}">
                <p14:modId xmlns:p14="http://schemas.microsoft.com/office/powerpoint/2010/main" val="19661189"/>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0533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65"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69"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83EA969A-6F50-A24E-A891-E9155AE7A42E}"/>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Categorical data</a:t>
            </a:r>
          </a:p>
        </p:txBody>
      </p:sp>
    </p:spTree>
    <p:extLst>
      <p:ext uri="{BB962C8B-B14F-4D97-AF65-F5344CB8AC3E}">
        <p14:creationId xmlns:p14="http://schemas.microsoft.com/office/powerpoint/2010/main" val="93803298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B00FF-3C38-224C-A96F-8E05D0A74CA9}"/>
              </a:ext>
            </a:extLst>
          </p:cNvPr>
          <p:cNvSpPr>
            <a:spLocks noGrp="1"/>
          </p:cNvSpPr>
          <p:nvPr>
            <p:ph type="title"/>
          </p:nvPr>
        </p:nvSpPr>
        <p:spPr>
          <a:xfrm>
            <a:off x="1143001" y="550998"/>
            <a:ext cx="9905998" cy="1478570"/>
          </a:xfrm>
        </p:spPr>
        <p:txBody>
          <a:bodyPr/>
          <a:lstStyle/>
          <a:p>
            <a:r>
              <a:rPr lang="en-US" dirty="0"/>
              <a:t>The Set-up</a:t>
            </a:r>
          </a:p>
        </p:txBody>
      </p:sp>
      <p:sp>
        <p:nvSpPr>
          <p:cNvPr id="3" name="Content Placeholder 2">
            <a:extLst>
              <a:ext uri="{FF2B5EF4-FFF2-40B4-BE49-F238E27FC236}">
                <a16:creationId xmlns:a16="http://schemas.microsoft.com/office/drawing/2014/main" id="{3C97908F-B775-A649-AC6C-C9292FC54636}"/>
              </a:ext>
            </a:extLst>
          </p:cNvPr>
          <p:cNvSpPr>
            <a:spLocks noGrp="1"/>
          </p:cNvSpPr>
          <p:nvPr>
            <p:ph idx="1"/>
          </p:nvPr>
        </p:nvSpPr>
        <p:spPr>
          <a:xfrm>
            <a:off x="1143001" y="1657975"/>
            <a:ext cx="9905999" cy="3541714"/>
          </a:xfrm>
        </p:spPr>
        <p:txBody>
          <a:bodyPr numCol="2">
            <a:normAutofit fontScale="92500" lnSpcReduction="20000"/>
          </a:bodyPr>
          <a:lstStyle/>
          <a:p>
            <a:r>
              <a:rPr lang="en-US" dirty="0"/>
              <a:t>Two data sets:</a:t>
            </a:r>
          </a:p>
          <a:p>
            <a:pPr lvl="1"/>
            <a:r>
              <a:rPr lang="en-US" dirty="0" err="1"/>
              <a:t>train.csv</a:t>
            </a:r>
            <a:r>
              <a:rPr lang="en-US" dirty="0"/>
              <a:t> : the training set</a:t>
            </a:r>
          </a:p>
          <a:p>
            <a:pPr lvl="1"/>
            <a:endParaRPr lang="en-US" dirty="0"/>
          </a:p>
          <a:p>
            <a:pPr lvl="1"/>
            <a:endParaRPr lang="en-US" dirty="0"/>
          </a:p>
          <a:p>
            <a:pPr lvl="1"/>
            <a:endParaRPr lang="en-US" dirty="0"/>
          </a:p>
          <a:p>
            <a:pPr lvl="1"/>
            <a:endParaRPr lang="en-US" dirty="0"/>
          </a:p>
          <a:p>
            <a:pPr marL="457200" lvl="1" indent="0">
              <a:buNone/>
            </a:pPr>
            <a:endParaRPr lang="en-US" dirty="0"/>
          </a:p>
          <a:p>
            <a:pPr lvl="1"/>
            <a:r>
              <a:rPr lang="en-US" dirty="0"/>
              <a:t>The training set is implemented to build up a model.</a:t>
            </a:r>
          </a:p>
          <a:p>
            <a:pPr marL="457200" lvl="1" indent="0">
              <a:buNone/>
            </a:pPr>
            <a:endParaRPr lang="en-US" dirty="0"/>
          </a:p>
          <a:p>
            <a:pPr marL="457200" lvl="1" indent="0">
              <a:buNone/>
            </a:pPr>
            <a:endParaRPr lang="en-US" dirty="0"/>
          </a:p>
          <a:p>
            <a:pPr lvl="1"/>
            <a:r>
              <a:rPr lang="en-US" dirty="0" err="1"/>
              <a:t>test.csv</a:t>
            </a:r>
            <a:r>
              <a:rPr lang="en-US" dirty="0"/>
              <a:t> : the test set</a:t>
            </a:r>
          </a:p>
          <a:p>
            <a:pPr lvl="1"/>
            <a:endParaRPr lang="en-US" dirty="0"/>
          </a:p>
          <a:p>
            <a:pPr lvl="1"/>
            <a:endParaRPr lang="en-US" dirty="0"/>
          </a:p>
          <a:p>
            <a:pPr lvl="1"/>
            <a:endParaRPr lang="en-US" dirty="0"/>
          </a:p>
          <a:p>
            <a:pPr lvl="1"/>
            <a:endParaRPr lang="en-US" dirty="0"/>
          </a:p>
          <a:p>
            <a:pPr marL="457200" lvl="1" indent="0">
              <a:buNone/>
            </a:pPr>
            <a:endParaRPr lang="en-US" dirty="0"/>
          </a:p>
          <a:p>
            <a:pPr lvl="1"/>
            <a:r>
              <a:rPr lang="en-US" dirty="0"/>
              <a:t> The test set is a set that will serve to validate the model built. ‘The </a:t>
            </a:r>
            <a:r>
              <a:rPr lang="en-US" dirty="0" err="1"/>
              <a:t>SalePrice</a:t>
            </a:r>
            <a:r>
              <a:rPr lang="en-US" dirty="0"/>
              <a:t>’ variable is excluded from this set.</a:t>
            </a:r>
          </a:p>
        </p:txBody>
      </p:sp>
      <p:pic>
        <p:nvPicPr>
          <p:cNvPr id="5" name="Picture 4" descr="A screenshot of a cell phone&#10;&#10;Description automatically generated">
            <a:extLst>
              <a:ext uri="{FF2B5EF4-FFF2-40B4-BE49-F238E27FC236}">
                <a16:creationId xmlns:a16="http://schemas.microsoft.com/office/drawing/2014/main" id="{C7136F31-6237-4A44-86ED-7868AE9BFCA3}"/>
              </a:ext>
            </a:extLst>
          </p:cNvPr>
          <p:cNvPicPr>
            <a:picLocks noChangeAspect="1"/>
          </p:cNvPicPr>
          <p:nvPr/>
        </p:nvPicPr>
        <p:blipFill>
          <a:blip r:embed="rId2"/>
          <a:stretch>
            <a:fillRect/>
          </a:stretch>
        </p:blipFill>
        <p:spPr>
          <a:xfrm>
            <a:off x="6987886" y="2714776"/>
            <a:ext cx="1725011" cy="108031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F1CB6A52-D4E6-E349-B062-71B20758A102}"/>
              </a:ext>
            </a:extLst>
          </p:cNvPr>
          <p:cNvPicPr>
            <a:picLocks noChangeAspect="1"/>
          </p:cNvPicPr>
          <p:nvPr/>
        </p:nvPicPr>
        <p:blipFill>
          <a:blip r:embed="rId3"/>
          <a:stretch>
            <a:fillRect/>
          </a:stretch>
        </p:blipFill>
        <p:spPr>
          <a:xfrm>
            <a:off x="2207165" y="2714776"/>
            <a:ext cx="1725011" cy="1080310"/>
          </a:xfrm>
          <a:prstGeom prst="rect">
            <a:avLst/>
          </a:prstGeom>
        </p:spPr>
      </p:pic>
      <p:cxnSp>
        <p:nvCxnSpPr>
          <p:cNvPr id="11" name="Straight Arrow Connector 10">
            <a:extLst>
              <a:ext uri="{FF2B5EF4-FFF2-40B4-BE49-F238E27FC236}">
                <a16:creationId xmlns:a16="http://schemas.microsoft.com/office/drawing/2014/main" id="{1DA0E2AC-26B9-404F-8BE2-3E77104EF3D7}"/>
              </a:ext>
            </a:extLst>
          </p:cNvPr>
          <p:cNvCxnSpPr>
            <a:cxnSpLocks/>
          </p:cNvCxnSpPr>
          <p:nvPr/>
        </p:nvCxnSpPr>
        <p:spPr>
          <a:xfrm flipH="1">
            <a:off x="8229601" y="2873158"/>
            <a:ext cx="1828802" cy="52677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5926851-8DFD-1647-B345-DBC1584CB443}"/>
              </a:ext>
            </a:extLst>
          </p:cNvPr>
          <p:cNvCxnSpPr>
            <a:cxnSpLocks/>
          </p:cNvCxnSpPr>
          <p:nvPr/>
        </p:nvCxnSpPr>
        <p:spPr>
          <a:xfrm>
            <a:off x="5959759" y="2592324"/>
            <a:ext cx="1312104" cy="807608"/>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1014468-67F1-EB4A-AC03-ABDAD21D77D7}"/>
              </a:ext>
            </a:extLst>
          </p:cNvPr>
          <p:cNvSpPr txBox="1"/>
          <p:nvPr/>
        </p:nvSpPr>
        <p:spPr>
          <a:xfrm>
            <a:off x="5330013" y="2322985"/>
            <a:ext cx="669910" cy="369332"/>
          </a:xfrm>
          <a:prstGeom prst="rect">
            <a:avLst/>
          </a:prstGeom>
          <a:noFill/>
        </p:spPr>
        <p:txBody>
          <a:bodyPr wrap="square" rtlCol="0">
            <a:spAutoFit/>
          </a:bodyPr>
          <a:lstStyle/>
          <a:p>
            <a:r>
              <a:rPr lang="en-US" u="sng" dirty="0"/>
              <a:t>Rows</a:t>
            </a:r>
          </a:p>
        </p:txBody>
      </p:sp>
      <p:sp>
        <p:nvSpPr>
          <p:cNvPr id="16" name="TextBox 15">
            <a:extLst>
              <a:ext uri="{FF2B5EF4-FFF2-40B4-BE49-F238E27FC236}">
                <a16:creationId xmlns:a16="http://schemas.microsoft.com/office/drawing/2014/main" id="{E90EA7CC-C8FF-434E-8DC9-D761D518B87C}"/>
              </a:ext>
            </a:extLst>
          </p:cNvPr>
          <p:cNvSpPr txBox="1"/>
          <p:nvPr/>
        </p:nvSpPr>
        <p:spPr>
          <a:xfrm>
            <a:off x="9984837" y="2503826"/>
            <a:ext cx="968085" cy="369332"/>
          </a:xfrm>
          <a:prstGeom prst="rect">
            <a:avLst/>
          </a:prstGeom>
          <a:noFill/>
        </p:spPr>
        <p:txBody>
          <a:bodyPr wrap="square" rtlCol="0">
            <a:spAutoFit/>
          </a:bodyPr>
          <a:lstStyle/>
          <a:p>
            <a:r>
              <a:rPr lang="en-US" u="sng" dirty="0"/>
              <a:t>Columns</a:t>
            </a:r>
          </a:p>
        </p:txBody>
      </p:sp>
    </p:spTree>
    <p:extLst>
      <p:ext uri="{BB962C8B-B14F-4D97-AF65-F5344CB8AC3E}">
        <p14:creationId xmlns:p14="http://schemas.microsoft.com/office/powerpoint/2010/main" val="3127064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1F67CC9-D773-4B4B-8A55-D5DAEC341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E8EFB6-3A7A-A04D-8CE2-DD17F8CEC6D3}"/>
              </a:ext>
            </a:extLst>
          </p:cNvPr>
          <p:cNvSpPr>
            <a:spLocks noGrp="1"/>
          </p:cNvSpPr>
          <p:nvPr>
            <p:ph type="title"/>
          </p:nvPr>
        </p:nvSpPr>
        <p:spPr>
          <a:xfrm>
            <a:off x="1141413" y="618518"/>
            <a:ext cx="9905998" cy="1478570"/>
          </a:xfrm>
        </p:spPr>
        <p:txBody>
          <a:bodyPr>
            <a:normAutofit/>
          </a:bodyPr>
          <a:lstStyle/>
          <a:p>
            <a:r>
              <a:rPr lang="en-US" dirty="0"/>
              <a:t>The Missing Values</a:t>
            </a:r>
          </a:p>
        </p:txBody>
      </p:sp>
      <p:graphicFrame>
        <p:nvGraphicFramePr>
          <p:cNvPr id="13" name="Content Placeholder 12">
            <a:extLst>
              <a:ext uri="{FF2B5EF4-FFF2-40B4-BE49-F238E27FC236}">
                <a16:creationId xmlns:a16="http://schemas.microsoft.com/office/drawing/2014/main" id="{3A963003-27AC-8440-B6C2-A76DD70D3E77}"/>
              </a:ext>
            </a:extLst>
          </p:cNvPr>
          <p:cNvGraphicFramePr>
            <a:graphicFrameLocks noGrp="1"/>
          </p:cNvGraphicFramePr>
          <p:nvPr>
            <p:ph idx="1"/>
            <p:extLst>
              <p:ext uri="{D42A27DB-BD31-4B8C-83A1-F6EECF244321}">
                <p14:modId xmlns:p14="http://schemas.microsoft.com/office/powerpoint/2010/main" val="3181616555"/>
              </p:ext>
            </p:extLst>
          </p:nvPr>
        </p:nvGraphicFramePr>
        <p:xfrm>
          <a:off x="1665208" y="2249488"/>
          <a:ext cx="8858410" cy="3541713"/>
        </p:xfrm>
        <a:graphic>
          <a:graphicData uri="http://schemas.openxmlformats.org/drawingml/2006/table">
            <a:tbl>
              <a:tblPr firstRow="1" bandRow="1">
                <a:tableStyleId>{3B4B98B0-60AC-42C2-AFA5-B58CD77FA1E5}</a:tableStyleId>
              </a:tblPr>
              <a:tblGrid>
                <a:gridCol w="3409069">
                  <a:extLst>
                    <a:ext uri="{9D8B030D-6E8A-4147-A177-3AD203B41FA5}">
                      <a16:colId xmlns:a16="http://schemas.microsoft.com/office/drawing/2014/main" val="1296535792"/>
                    </a:ext>
                  </a:extLst>
                </a:gridCol>
                <a:gridCol w="3555199">
                  <a:extLst>
                    <a:ext uri="{9D8B030D-6E8A-4147-A177-3AD203B41FA5}">
                      <a16:colId xmlns:a16="http://schemas.microsoft.com/office/drawing/2014/main" val="521489068"/>
                    </a:ext>
                  </a:extLst>
                </a:gridCol>
                <a:gridCol w="1894142">
                  <a:extLst>
                    <a:ext uri="{9D8B030D-6E8A-4147-A177-3AD203B41FA5}">
                      <a16:colId xmlns:a16="http://schemas.microsoft.com/office/drawing/2014/main" val="1362574393"/>
                    </a:ext>
                  </a:extLst>
                </a:gridCol>
              </a:tblGrid>
              <a:tr h="505959">
                <a:tc>
                  <a:txBody>
                    <a:bodyPr/>
                    <a:lstStyle/>
                    <a:p>
                      <a:pPr algn="ctr"/>
                      <a:r>
                        <a:rPr lang="en-US" sz="2300"/>
                        <a:t>Column Name</a:t>
                      </a:r>
                    </a:p>
                  </a:txBody>
                  <a:tcPr marL="114991" marR="114991" marT="57495" marB="57495"/>
                </a:tc>
                <a:tc>
                  <a:txBody>
                    <a:bodyPr/>
                    <a:lstStyle/>
                    <a:p>
                      <a:pPr algn="ctr"/>
                      <a:r>
                        <a:rPr lang="en-US" sz="2300"/>
                        <a:t>Missing Values</a:t>
                      </a:r>
                    </a:p>
                  </a:txBody>
                  <a:tcPr marL="114991" marR="114991" marT="57495" marB="57495"/>
                </a:tc>
                <a:tc>
                  <a:txBody>
                    <a:bodyPr/>
                    <a:lstStyle/>
                    <a:p>
                      <a:pPr algn="ctr"/>
                      <a:r>
                        <a:rPr lang="en-US" sz="2300"/>
                        <a:t>Type</a:t>
                      </a:r>
                    </a:p>
                  </a:txBody>
                  <a:tcPr marL="114991" marR="114991" marT="57495" marB="57495"/>
                </a:tc>
                <a:extLst>
                  <a:ext uri="{0D108BD9-81ED-4DB2-BD59-A6C34878D82A}">
                    <a16:rowId xmlns:a16="http://schemas.microsoft.com/office/drawing/2014/main" val="773180680"/>
                  </a:ext>
                </a:extLst>
              </a:tr>
              <a:tr h="505959">
                <a:tc>
                  <a:txBody>
                    <a:bodyPr/>
                    <a:lstStyle/>
                    <a:p>
                      <a:pPr algn="ctr"/>
                      <a:r>
                        <a:rPr lang="en-US" sz="2300"/>
                        <a:t>Alley</a:t>
                      </a:r>
                    </a:p>
                  </a:txBody>
                  <a:tcPr marL="114991" marR="114991" marT="57495" marB="57495"/>
                </a:tc>
                <a:tc>
                  <a:txBody>
                    <a:bodyPr/>
                    <a:lstStyle/>
                    <a:p>
                      <a:pPr algn="ctr"/>
                      <a:r>
                        <a:rPr lang="en-US" sz="2300"/>
                        <a:t>1911</a:t>
                      </a:r>
                    </a:p>
                  </a:txBody>
                  <a:tcPr marL="114991" marR="114991" marT="57495" marB="57495"/>
                </a:tc>
                <a:tc>
                  <a:txBody>
                    <a:bodyPr/>
                    <a:lstStyle/>
                    <a:p>
                      <a:pPr algn="ctr"/>
                      <a:r>
                        <a:rPr lang="en-US" sz="2300"/>
                        <a:t>Object</a:t>
                      </a:r>
                    </a:p>
                  </a:txBody>
                  <a:tcPr marL="114991" marR="114991" marT="57495" marB="57495"/>
                </a:tc>
                <a:extLst>
                  <a:ext uri="{0D108BD9-81ED-4DB2-BD59-A6C34878D82A}">
                    <a16:rowId xmlns:a16="http://schemas.microsoft.com/office/drawing/2014/main" val="3661917246"/>
                  </a:ext>
                </a:extLst>
              </a:tr>
              <a:tr h="505959">
                <a:tc>
                  <a:txBody>
                    <a:bodyPr/>
                    <a:lstStyle/>
                    <a:p>
                      <a:pPr algn="ctr"/>
                      <a:r>
                        <a:rPr lang="en-US" sz="2300"/>
                        <a:t>Fireplace Qu</a:t>
                      </a:r>
                    </a:p>
                  </a:txBody>
                  <a:tcPr marL="114991" marR="114991" marT="57495" marB="57495"/>
                </a:tc>
                <a:tc>
                  <a:txBody>
                    <a:bodyPr/>
                    <a:lstStyle/>
                    <a:p>
                      <a:pPr algn="ctr"/>
                      <a:r>
                        <a:rPr lang="en-US" sz="2300"/>
                        <a:t>1000</a:t>
                      </a:r>
                    </a:p>
                  </a:txBody>
                  <a:tcPr marL="114991" marR="114991" marT="57495" marB="57495"/>
                </a:tc>
                <a:tc>
                  <a:txBody>
                    <a:bodyPr/>
                    <a:lstStyle/>
                    <a:p>
                      <a:pPr algn="ctr"/>
                      <a:r>
                        <a:rPr lang="en-US" sz="2300"/>
                        <a:t>Object</a:t>
                      </a:r>
                    </a:p>
                  </a:txBody>
                  <a:tcPr marL="114991" marR="114991" marT="57495" marB="57495"/>
                </a:tc>
                <a:extLst>
                  <a:ext uri="{0D108BD9-81ED-4DB2-BD59-A6C34878D82A}">
                    <a16:rowId xmlns:a16="http://schemas.microsoft.com/office/drawing/2014/main" val="695683178"/>
                  </a:ext>
                </a:extLst>
              </a:tr>
              <a:tr h="505959">
                <a:tc>
                  <a:txBody>
                    <a:bodyPr/>
                    <a:lstStyle/>
                    <a:p>
                      <a:pPr algn="ctr"/>
                      <a:r>
                        <a:rPr lang="en-US" sz="2300"/>
                        <a:t>Pool QC</a:t>
                      </a:r>
                    </a:p>
                  </a:txBody>
                  <a:tcPr marL="114991" marR="114991" marT="57495" marB="57495"/>
                </a:tc>
                <a:tc>
                  <a:txBody>
                    <a:bodyPr/>
                    <a:lstStyle/>
                    <a:p>
                      <a:pPr algn="ctr"/>
                      <a:r>
                        <a:rPr lang="en-US" sz="2300"/>
                        <a:t>2042</a:t>
                      </a:r>
                    </a:p>
                  </a:txBody>
                  <a:tcPr marL="114991" marR="114991" marT="57495" marB="57495"/>
                </a:tc>
                <a:tc>
                  <a:txBody>
                    <a:bodyPr/>
                    <a:lstStyle/>
                    <a:p>
                      <a:pPr algn="ctr"/>
                      <a:r>
                        <a:rPr lang="en-US" sz="2300"/>
                        <a:t>Object</a:t>
                      </a:r>
                    </a:p>
                  </a:txBody>
                  <a:tcPr marL="114991" marR="114991" marT="57495" marB="57495"/>
                </a:tc>
                <a:extLst>
                  <a:ext uri="{0D108BD9-81ED-4DB2-BD59-A6C34878D82A}">
                    <a16:rowId xmlns:a16="http://schemas.microsoft.com/office/drawing/2014/main" val="4242523750"/>
                  </a:ext>
                </a:extLst>
              </a:tr>
              <a:tr h="505959">
                <a:tc>
                  <a:txBody>
                    <a:bodyPr/>
                    <a:lstStyle/>
                    <a:p>
                      <a:pPr algn="ctr"/>
                      <a:r>
                        <a:rPr lang="en-US" sz="2300"/>
                        <a:t>Fence</a:t>
                      </a:r>
                    </a:p>
                  </a:txBody>
                  <a:tcPr marL="114991" marR="114991" marT="57495" marB="57495"/>
                </a:tc>
                <a:tc>
                  <a:txBody>
                    <a:bodyPr/>
                    <a:lstStyle/>
                    <a:p>
                      <a:pPr algn="ctr"/>
                      <a:r>
                        <a:rPr lang="en-US" sz="2300"/>
                        <a:t>1651</a:t>
                      </a:r>
                    </a:p>
                  </a:txBody>
                  <a:tcPr marL="114991" marR="114991" marT="57495" marB="57495"/>
                </a:tc>
                <a:tc>
                  <a:txBody>
                    <a:bodyPr/>
                    <a:lstStyle/>
                    <a:p>
                      <a:pPr algn="ctr"/>
                      <a:r>
                        <a:rPr lang="en-US" sz="2300"/>
                        <a:t>Object</a:t>
                      </a:r>
                    </a:p>
                  </a:txBody>
                  <a:tcPr marL="114991" marR="114991" marT="57495" marB="57495"/>
                </a:tc>
                <a:extLst>
                  <a:ext uri="{0D108BD9-81ED-4DB2-BD59-A6C34878D82A}">
                    <a16:rowId xmlns:a16="http://schemas.microsoft.com/office/drawing/2014/main" val="191594809"/>
                  </a:ext>
                </a:extLst>
              </a:tr>
              <a:tr h="505959">
                <a:tc>
                  <a:txBody>
                    <a:bodyPr/>
                    <a:lstStyle/>
                    <a:p>
                      <a:pPr algn="ctr"/>
                      <a:r>
                        <a:rPr lang="en-US" sz="2300"/>
                        <a:t>Misc Feature</a:t>
                      </a:r>
                    </a:p>
                  </a:txBody>
                  <a:tcPr marL="114991" marR="114991" marT="57495" marB="57495"/>
                </a:tc>
                <a:tc>
                  <a:txBody>
                    <a:bodyPr/>
                    <a:lstStyle/>
                    <a:p>
                      <a:pPr algn="ctr"/>
                      <a:r>
                        <a:rPr lang="en-US" sz="2300"/>
                        <a:t>1986 </a:t>
                      </a:r>
                    </a:p>
                  </a:txBody>
                  <a:tcPr marL="114991" marR="114991" marT="57495" marB="57495"/>
                </a:tc>
                <a:tc>
                  <a:txBody>
                    <a:bodyPr/>
                    <a:lstStyle/>
                    <a:p>
                      <a:pPr algn="ctr"/>
                      <a:r>
                        <a:rPr lang="en-US" sz="2300"/>
                        <a:t>Object</a:t>
                      </a:r>
                    </a:p>
                  </a:txBody>
                  <a:tcPr marL="114991" marR="114991" marT="57495" marB="57495"/>
                </a:tc>
                <a:extLst>
                  <a:ext uri="{0D108BD9-81ED-4DB2-BD59-A6C34878D82A}">
                    <a16:rowId xmlns:a16="http://schemas.microsoft.com/office/drawing/2014/main" val="2932237891"/>
                  </a:ext>
                </a:extLst>
              </a:tr>
              <a:tr h="505959">
                <a:tc>
                  <a:txBody>
                    <a:bodyPr/>
                    <a:lstStyle/>
                    <a:p>
                      <a:pPr algn="ctr"/>
                      <a:r>
                        <a:rPr lang="en-US" sz="2300" dirty="0"/>
                        <a:t>Average of Others</a:t>
                      </a:r>
                    </a:p>
                  </a:txBody>
                  <a:tcPr marL="114991" marR="114991" marT="57495" marB="57495"/>
                </a:tc>
                <a:tc>
                  <a:txBody>
                    <a:bodyPr/>
                    <a:lstStyle/>
                    <a:p>
                      <a:pPr algn="ctr"/>
                      <a:r>
                        <a:rPr lang="en-US" sz="2300"/>
                        <a:t>93.8</a:t>
                      </a:r>
                    </a:p>
                  </a:txBody>
                  <a:tcPr marL="114991" marR="114991" marT="57495" marB="57495"/>
                </a:tc>
                <a:tc>
                  <a:txBody>
                    <a:bodyPr/>
                    <a:lstStyle/>
                    <a:p>
                      <a:pPr algn="ctr"/>
                      <a:r>
                        <a:rPr lang="en-US" sz="2300" dirty="0"/>
                        <a:t>Object</a:t>
                      </a:r>
                    </a:p>
                  </a:txBody>
                  <a:tcPr marL="114991" marR="114991" marT="57495" marB="57495"/>
                </a:tc>
                <a:extLst>
                  <a:ext uri="{0D108BD9-81ED-4DB2-BD59-A6C34878D82A}">
                    <a16:rowId xmlns:a16="http://schemas.microsoft.com/office/drawing/2014/main" val="534246447"/>
                  </a:ext>
                </a:extLst>
              </a:tr>
            </a:tbl>
          </a:graphicData>
        </a:graphic>
      </p:graphicFrame>
    </p:spTree>
    <p:extLst>
      <p:ext uri="{BB962C8B-B14F-4D97-AF65-F5344CB8AC3E}">
        <p14:creationId xmlns:p14="http://schemas.microsoft.com/office/powerpoint/2010/main" val="890982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3D93D-53C8-CF40-8C95-9D4BFE74C9E9}"/>
              </a:ext>
            </a:extLst>
          </p:cNvPr>
          <p:cNvSpPr>
            <a:spLocks noGrp="1"/>
          </p:cNvSpPr>
          <p:nvPr>
            <p:ph type="title"/>
          </p:nvPr>
        </p:nvSpPr>
        <p:spPr>
          <a:xfrm>
            <a:off x="1143001" y="0"/>
            <a:ext cx="9905998" cy="1478570"/>
          </a:xfrm>
        </p:spPr>
        <p:txBody>
          <a:bodyPr/>
          <a:lstStyle/>
          <a:p>
            <a:r>
              <a:rPr lang="en-US" dirty="0"/>
              <a:t>Categorical Values</a:t>
            </a:r>
          </a:p>
        </p:txBody>
      </p:sp>
      <p:sp>
        <p:nvSpPr>
          <p:cNvPr id="6" name="Content Placeholder 5">
            <a:extLst>
              <a:ext uri="{FF2B5EF4-FFF2-40B4-BE49-F238E27FC236}">
                <a16:creationId xmlns:a16="http://schemas.microsoft.com/office/drawing/2014/main" id="{0DFBD802-7AE0-7A4E-99CD-204DCF754C45}"/>
              </a:ext>
            </a:extLst>
          </p:cNvPr>
          <p:cNvSpPr>
            <a:spLocks noGrp="1"/>
          </p:cNvSpPr>
          <p:nvPr>
            <p:ph idx="1"/>
          </p:nvPr>
        </p:nvSpPr>
        <p:spPr>
          <a:xfrm>
            <a:off x="793112" y="1239838"/>
            <a:ext cx="11768457" cy="3263582"/>
          </a:xfrm>
        </p:spPr>
        <p:txBody>
          <a:bodyPr numCol="3">
            <a:normAutofit fontScale="25000" lnSpcReduction="20000"/>
          </a:bodyPr>
          <a:lstStyle/>
          <a:p>
            <a:pPr lvl="1" algn="just"/>
            <a:r>
              <a:rPr lang="en-US" sz="7200" u="sng" dirty="0">
                <a:solidFill>
                  <a:srgbClr val="FFFF00"/>
                </a:solidFill>
              </a:rPr>
              <a:t>MS Zoning	</a:t>
            </a:r>
          </a:p>
          <a:p>
            <a:pPr lvl="1" algn="just"/>
            <a:r>
              <a:rPr lang="en-US" sz="7200" dirty="0"/>
              <a:t>Street	</a:t>
            </a:r>
          </a:p>
          <a:p>
            <a:pPr lvl="1" algn="just"/>
            <a:r>
              <a:rPr lang="en-US" sz="7200" dirty="0"/>
              <a:t>Alley	</a:t>
            </a:r>
          </a:p>
          <a:p>
            <a:pPr lvl="1" algn="just"/>
            <a:r>
              <a:rPr lang="en-US" sz="7200" dirty="0"/>
              <a:t>Lot Shape	</a:t>
            </a:r>
          </a:p>
          <a:p>
            <a:pPr lvl="1" algn="just"/>
            <a:r>
              <a:rPr lang="en-US" sz="7200" dirty="0"/>
              <a:t>Land Contour	</a:t>
            </a:r>
          </a:p>
          <a:p>
            <a:pPr lvl="1" algn="just"/>
            <a:r>
              <a:rPr lang="en-US" sz="7200" dirty="0"/>
              <a:t>Utilities	</a:t>
            </a:r>
          </a:p>
          <a:p>
            <a:pPr lvl="1" algn="just"/>
            <a:r>
              <a:rPr lang="en-US" sz="7200" dirty="0"/>
              <a:t>Lot Config	</a:t>
            </a:r>
          </a:p>
          <a:p>
            <a:pPr lvl="1" algn="just"/>
            <a:r>
              <a:rPr lang="en-US" sz="7200" dirty="0"/>
              <a:t>Land Slope	</a:t>
            </a:r>
          </a:p>
          <a:p>
            <a:pPr lvl="1" algn="just"/>
            <a:r>
              <a:rPr lang="en-US" sz="7200" u="sng" dirty="0">
                <a:solidFill>
                  <a:srgbClr val="FFFF00"/>
                </a:solidFill>
              </a:rPr>
              <a:t>Neighborhood</a:t>
            </a:r>
          </a:p>
          <a:p>
            <a:pPr lvl="1" algn="just"/>
            <a:r>
              <a:rPr lang="en-US" sz="7200" dirty="0"/>
              <a:t>Condition 1</a:t>
            </a:r>
          </a:p>
          <a:p>
            <a:pPr lvl="1" algn="just"/>
            <a:r>
              <a:rPr lang="en-US" sz="7200" dirty="0"/>
              <a:t>Condition 2</a:t>
            </a:r>
          </a:p>
          <a:p>
            <a:pPr lvl="1" algn="just"/>
            <a:r>
              <a:rPr lang="en-US" sz="7200" dirty="0" err="1"/>
              <a:t>Bldg</a:t>
            </a:r>
            <a:r>
              <a:rPr lang="en-US" sz="7200" dirty="0"/>
              <a:t> Type</a:t>
            </a:r>
          </a:p>
          <a:p>
            <a:pPr lvl="1" algn="just"/>
            <a:r>
              <a:rPr lang="en-US" sz="7200" dirty="0"/>
              <a:t>House Style	</a:t>
            </a:r>
          </a:p>
          <a:p>
            <a:pPr lvl="1" algn="just"/>
            <a:r>
              <a:rPr lang="en-US" sz="7200" dirty="0"/>
              <a:t>Roof Style	</a:t>
            </a:r>
          </a:p>
          <a:p>
            <a:pPr lvl="1" algn="just"/>
            <a:r>
              <a:rPr lang="en-US" sz="7200" dirty="0"/>
              <a:t>Roof </a:t>
            </a:r>
            <a:r>
              <a:rPr lang="en-US" sz="7200" dirty="0" err="1"/>
              <a:t>Matl</a:t>
            </a:r>
            <a:r>
              <a:rPr lang="en-US" sz="7200" dirty="0"/>
              <a:t>	</a:t>
            </a:r>
          </a:p>
          <a:p>
            <a:pPr lvl="1" algn="just"/>
            <a:r>
              <a:rPr lang="en-US" sz="7200" dirty="0"/>
              <a:t>Exterior 1st	</a:t>
            </a:r>
          </a:p>
          <a:p>
            <a:pPr lvl="1" algn="just"/>
            <a:r>
              <a:rPr lang="en-US" sz="7200" dirty="0"/>
              <a:t>Exterior 2nd	</a:t>
            </a:r>
          </a:p>
          <a:p>
            <a:pPr lvl="1" algn="just"/>
            <a:r>
              <a:rPr lang="en-US" sz="7200" dirty="0"/>
              <a:t>Mas </a:t>
            </a:r>
            <a:r>
              <a:rPr lang="en-US" sz="7200" dirty="0" err="1"/>
              <a:t>Vnr</a:t>
            </a:r>
            <a:r>
              <a:rPr lang="en-US" sz="7200" dirty="0"/>
              <a:t> Type	</a:t>
            </a:r>
          </a:p>
          <a:p>
            <a:pPr lvl="1" algn="just"/>
            <a:r>
              <a:rPr lang="en-US" sz="7200" dirty="0" err="1">
                <a:solidFill>
                  <a:srgbClr val="FF0000"/>
                </a:solidFill>
              </a:rPr>
              <a:t>Exter</a:t>
            </a:r>
            <a:r>
              <a:rPr lang="en-US" sz="7200" dirty="0">
                <a:solidFill>
                  <a:srgbClr val="FF0000"/>
                </a:solidFill>
              </a:rPr>
              <a:t> Qual	</a:t>
            </a:r>
          </a:p>
          <a:p>
            <a:pPr lvl="1" algn="just"/>
            <a:r>
              <a:rPr lang="en-US" sz="7200" u="sng" dirty="0" err="1">
                <a:solidFill>
                  <a:srgbClr val="FF0000"/>
                </a:solidFill>
              </a:rPr>
              <a:t>Exter</a:t>
            </a:r>
            <a:r>
              <a:rPr lang="en-US" sz="7200" u="sng" dirty="0">
                <a:solidFill>
                  <a:srgbClr val="FF0000"/>
                </a:solidFill>
              </a:rPr>
              <a:t> Cond</a:t>
            </a:r>
            <a:r>
              <a:rPr lang="en-US" sz="7200" dirty="0"/>
              <a:t>	</a:t>
            </a:r>
          </a:p>
          <a:p>
            <a:pPr lvl="1" algn="just"/>
            <a:r>
              <a:rPr lang="en-US" sz="7200" dirty="0"/>
              <a:t>Foundation	</a:t>
            </a:r>
          </a:p>
          <a:p>
            <a:pPr lvl="1" algn="just"/>
            <a:r>
              <a:rPr lang="en-US" sz="7200" dirty="0" err="1">
                <a:solidFill>
                  <a:srgbClr val="FF0000"/>
                </a:solidFill>
              </a:rPr>
              <a:t>Bsmt</a:t>
            </a:r>
            <a:r>
              <a:rPr lang="en-US" sz="7200" dirty="0">
                <a:solidFill>
                  <a:srgbClr val="FF0000"/>
                </a:solidFill>
              </a:rPr>
              <a:t> Qual	</a:t>
            </a:r>
          </a:p>
          <a:p>
            <a:pPr lvl="1" algn="just"/>
            <a:r>
              <a:rPr lang="en-US" sz="7200" dirty="0" err="1">
                <a:solidFill>
                  <a:srgbClr val="FF0000"/>
                </a:solidFill>
              </a:rPr>
              <a:t>Bsmt</a:t>
            </a:r>
            <a:r>
              <a:rPr lang="en-US" sz="7200" dirty="0">
                <a:solidFill>
                  <a:srgbClr val="FF0000"/>
                </a:solidFill>
              </a:rPr>
              <a:t> Cond	</a:t>
            </a:r>
          </a:p>
          <a:p>
            <a:pPr lvl="1" algn="just"/>
            <a:r>
              <a:rPr lang="en-US" sz="7200" dirty="0" err="1"/>
              <a:t>Bsmt</a:t>
            </a:r>
            <a:r>
              <a:rPr lang="en-US" sz="7200" dirty="0"/>
              <a:t> Exposure	</a:t>
            </a:r>
          </a:p>
          <a:p>
            <a:pPr lvl="1" algn="just"/>
            <a:r>
              <a:rPr lang="en-US" sz="7200" dirty="0" err="1"/>
              <a:t>BsmtFin</a:t>
            </a:r>
            <a:r>
              <a:rPr lang="en-US" sz="7200" dirty="0"/>
              <a:t> Type 1	</a:t>
            </a:r>
          </a:p>
          <a:p>
            <a:pPr lvl="1" algn="just"/>
            <a:r>
              <a:rPr lang="en-US" sz="7200" dirty="0" err="1"/>
              <a:t>BsmtFin</a:t>
            </a:r>
            <a:r>
              <a:rPr lang="en-US" sz="7200" dirty="0"/>
              <a:t> Type 2	</a:t>
            </a:r>
          </a:p>
          <a:p>
            <a:pPr lvl="1" algn="just"/>
            <a:r>
              <a:rPr lang="en-US" sz="7200" dirty="0"/>
              <a:t>Heating	</a:t>
            </a:r>
          </a:p>
          <a:p>
            <a:pPr lvl="1" algn="just"/>
            <a:r>
              <a:rPr lang="en-US" sz="7200" dirty="0"/>
              <a:t>Heating QC	</a:t>
            </a:r>
          </a:p>
          <a:p>
            <a:pPr lvl="1" algn="just"/>
            <a:r>
              <a:rPr lang="en-US" sz="7200" dirty="0"/>
              <a:t>Central Air	</a:t>
            </a:r>
          </a:p>
          <a:p>
            <a:pPr lvl="1" algn="just"/>
            <a:r>
              <a:rPr lang="en-US" sz="7200" dirty="0"/>
              <a:t>Electrical	</a:t>
            </a:r>
          </a:p>
          <a:p>
            <a:pPr lvl="1" algn="just"/>
            <a:r>
              <a:rPr lang="en-US" sz="7200" u="sng" dirty="0">
                <a:solidFill>
                  <a:srgbClr val="FF0000"/>
                </a:solidFill>
              </a:rPr>
              <a:t>Kitchen Qual</a:t>
            </a:r>
            <a:r>
              <a:rPr lang="en-US" sz="7200" dirty="0"/>
              <a:t>	</a:t>
            </a:r>
          </a:p>
          <a:p>
            <a:pPr lvl="1" algn="just"/>
            <a:r>
              <a:rPr lang="en-US" sz="7200" dirty="0"/>
              <a:t>Functional	</a:t>
            </a:r>
          </a:p>
          <a:p>
            <a:pPr lvl="1" algn="just"/>
            <a:r>
              <a:rPr lang="en-US" sz="7200" dirty="0"/>
              <a:t>Fireplace Qu	</a:t>
            </a:r>
          </a:p>
          <a:p>
            <a:pPr lvl="1" algn="just"/>
            <a:r>
              <a:rPr lang="en-US" sz="7200" dirty="0"/>
              <a:t>Garage Type	</a:t>
            </a:r>
          </a:p>
          <a:p>
            <a:pPr lvl="1" algn="just"/>
            <a:r>
              <a:rPr lang="en-US" sz="7200" dirty="0"/>
              <a:t>Garage Finish	</a:t>
            </a:r>
          </a:p>
          <a:p>
            <a:pPr lvl="1" algn="just"/>
            <a:r>
              <a:rPr lang="en-US" sz="7200" u="sng" dirty="0">
                <a:solidFill>
                  <a:srgbClr val="FF0000"/>
                </a:solidFill>
              </a:rPr>
              <a:t>Garage Qual</a:t>
            </a:r>
            <a:r>
              <a:rPr lang="en-US" sz="7200" dirty="0"/>
              <a:t>	</a:t>
            </a:r>
          </a:p>
          <a:p>
            <a:pPr lvl="1" algn="just"/>
            <a:r>
              <a:rPr lang="en-US" sz="7200" u="sng" dirty="0">
                <a:solidFill>
                  <a:srgbClr val="FF0000"/>
                </a:solidFill>
              </a:rPr>
              <a:t>Garage Cond</a:t>
            </a:r>
            <a:endParaRPr lang="en-US" sz="7200" dirty="0">
              <a:solidFill>
                <a:srgbClr val="FF0000"/>
              </a:solidFill>
            </a:endParaRPr>
          </a:p>
          <a:p>
            <a:pPr lvl="1" algn="just"/>
            <a:r>
              <a:rPr lang="en-US" sz="7200" dirty="0"/>
              <a:t>Paved Drive	</a:t>
            </a:r>
          </a:p>
          <a:p>
            <a:pPr lvl="1" algn="just"/>
            <a:r>
              <a:rPr lang="en-US" sz="7200" u="sng" dirty="0">
                <a:solidFill>
                  <a:srgbClr val="FF0000"/>
                </a:solidFill>
              </a:rPr>
              <a:t>Pool QC</a:t>
            </a:r>
            <a:r>
              <a:rPr lang="en-US" sz="7200" dirty="0">
                <a:solidFill>
                  <a:srgbClr val="FF0000"/>
                </a:solidFill>
              </a:rPr>
              <a:t>	</a:t>
            </a:r>
          </a:p>
          <a:p>
            <a:pPr lvl="1" algn="just"/>
            <a:r>
              <a:rPr lang="en-US" sz="7200" dirty="0"/>
              <a:t>Fence	</a:t>
            </a:r>
          </a:p>
          <a:p>
            <a:pPr lvl="1" algn="just"/>
            <a:r>
              <a:rPr lang="en-US" sz="7200" dirty="0" err="1"/>
              <a:t>Misc</a:t>
            </a:r>
            <a:r>
              <a:rPr lang="en-US" sz="7200" dirty="0"/>
              <a:t> Feature	</a:t>
            </a:r>
          </a:p>
          <a:p>
            <a:pPr lvl="1" algn="just"/>
            <a:r>
              <a:rPr lang="en-US" sz="7200" dirty="0"/>
              <a:t>Sale Type</a:t>
            </a:r>
          </a:p>
          <a:p>
            <a:endParaRPr lang="en-US" dirty="0"/>
          </a:p>
        </p:txBody>
      </p:sp>
    </p:spTree>
    <p:extLst>
      <p:ext uri="{BB962C8B-B14F-4D97-AF65-F5344CB8AC3E}">
        <p14:creationId xmlns:p14="http://schemas.microsoft.com/office/powerpoint/2010/main" val="21012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E5EB78-8330-FA4C-8D78-A95DB7BD485F}"/>
              </a:ext>
            </a:extLst>
          </p:cNvPr>
          <p:cNvPicPr>
            <a:picLocks noChangeAspect="1"/>
          </p:cNvPicPr>
          <p:nvPr/>
        </p:nvPicPr>
        <p:blipFill>
          <a:blip r:embed="rId2"/>
          <a:stretch>
            <a:fillRect/>
          </a:stretch>
        </p:blipFill>
        <p:spPr>
          <a:xfrm>
            <a:off x="987300" y="734593"/>
            <a:ext cx="10217400" cy="5581117"/>
          </a:xfrm>
          <a:prstGeom prst="rect">
            <a:avLst/>
          </a:prstGeom>
        </p:spPr>
      </p:pic>
    </p:spTree>
    <p:extLst>
      <p:ext uri="{BB962C8B-B14F-4D97-AF65-F5344CB8AC3E}">
        <p14:creationId xmlns:p14="http://schemas.microsoft.com/office/powerpoint/2010/main" val="39938882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TotalTime>
  <Words>710</Words>
  <Application>Microsoft Macintosh PowerPoint</Application>
  <PresentationFormat>Widescreen</PresentationFormat>
  <Paragraphs>219</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Tw Cen MT</vt:lpstr>
      <vt:lpstr>Circuit</vt:lpstr>
      <vt:lpstr>Project 2 - Ames Housing Data and Kaggle Challenge</vt:lpstr>
      <vt:lpstr>Goal: Business Recommendations</vt:lpstr>
      <vt:lpstr>Procedure/Methodology</vt:lpstr>
      <vt:lpstr>EDA (Exploratory data Analysis)</vt:lpstr>
      <vt:lpstr>Categorical data</vt:lpstr>
      <vt:lpstr>The Set-up</vt:lpstr>
      <vt:lpstr>The Missing Values</vt:lpstr>
      <vt:lpstr>Categorical Values</vt:lpstr>
      <vt:lpstr>PowerPoint Presentation</vt:lpstr>
      <vt:lpstr>PowerPoint Presentation</vt:lpstr>
      <vt:lpstr>Numerical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Columns</vt:lpstr>
      <vt:lpstr>Quality, Area, Age, and # Rooms</vt:lpstr>
      <vt:lpstr>PowerPoint Presentation</vt:lpstr>
      <vt:lpstr>Interaction Terms</vt:lpstr>
      <vt:lpstr>Quality * Area </vt:lpstr>
      <vt:lpstr>PowerPoint Presentation</vt:lpstr>
      <vt:lpstr>Dummy Variables</vt:lpstr>
      <vt:lpstr>Next Steps</vt:lpstr>
      <vt:lpstr>Generate Regression Models</vt:lpstr>
      <vt:lpstr>Procedure/Methodology</vt:lpstr>
      <vt:lpstr>Conclusions:  - Which features appear to add the most value to a home? - Which features hurt the value of a home the most? - What are things that homeowners could improve in their homes to increase the value? - What neighborhoods seem like they might be a good investment? </vt:lpstr>
      <vt:lpstr>Moreover… (other interesting findings)</vt:lpstr>
      <vt:lpstr>PowerPoint Presentation</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2 - Ames Housing Data and Kaggle Challenge</dc:title>
  <dc:creator>Microsoft Office User</dc:creator>
  <cp:lastModifiedBy>Microsoft Office User</cp:lastModifiedBy>
  <cp:revision>3</cp:revision>
  <dcterms:created xsi:type="dcterms:W3CDTF">2019-10-04T01:24:10Z</dcterms:created>
  <dcterms:modified xsi:type="dcterms:W3CDTF">2019-10-04T13:45:13Z</dcterms:modified>
</cp:coreProperties>
</file>